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70"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FF"/>
    <a:srgbClr val="00B6F6"/>
    <a:srgbClr val="0099CC"/>
    <a:srgbClr val="B9B9FF"/>
    <a:srgbClr val="9999FF"/>
    <a:srgbClr val="AC75D5"/>
    <a:srgbClr val="FCEFE0"/>
    <a:srgbClr val="FFF9E7"/>
    <a:srgbClr val="C0CE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81" autoAdjust="0"/>
    <p:restoredTop sz="94660"/>
  </p:normalViewPr>
  <p:slideViewPr>
    <p:cSldViewPr snapToGrid="0">
      <p:cViewPr>
        <p:scale>
          <a:sx n="75" d="100"/>
          <a:sy n="75" d="100"/>
        </p:scale>
        <p:origin x="1013"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4FB748-C3E8-4732-995B-6ABB947FFBF7}" type="datetimeFigureOut">
              <a:rPr lang="en-IN" smtClean="0"/>
              <a:t>14-09-2025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EC7301-29E9-46A5-9E0A-51853ACB530E}" type="slidenum">
              <a:rPr lang="en-IN" smtClean="0"/>
              <a:t>‹#›</a:t>
            </a:fld>
            <a:endParaRPr lang="en-IN"/>
          </a:p>
        </p:txBody>
      </p:sp>
    </p:spTree>
    <p:extLst>
      <p:ext uri="{BB962C8B-B14F-4D97-AF65-F5344CB8AC3E}">
        <p14:creationId xmlns:p14="http://schemas.microsoft.com/office/powerpoint/2010/main" val="36703897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FF58FAA6-0094-411C-B351-974EB99A5540}" type="datetimeFigureOut">
              <a:rPr lang="en-IN" smtClean="0"/>
              <a:t>14-09-2025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C5331-D937-49C2-9439-1F06BAB57211}" type="slidenum">
              <a:rPr lang="en-IN" smtClean="0"/>
              <a:t>‹#›</a:t>
            </a:fld>
            <a:endParaRPr lang="en-IN"/>
          </a:p>
        </p:txBody>
      </p:sp>
    </p:spTree>
    <p:extLst>
      <p:ext uri="{BB962C8B-B14F-4D97-AF65-F5344CB8AC3E}">
        <p14:creationId xmlns:p14="http://schemas.microsoft.com/office/powerpoint/2010/main" val="1618128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FF58FAA6-0094-411C-B351-974EB99A5540}" type="datetimeFigureOut">
              <a:rPr lang="en-IN" smtClean="0"/>
              <a:t>14-09-2025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C5331-D937-49C2-9439-1F06BAB57211}" type="slidenum">
              <a:rPr lang="en-IN" smtClean="0"/>
              <a:t>‹#›</a:t>
            </a:fld>
            <a:endParaRPr lang="en-IN"/>
          </a:p>
        </p:txBody>
      </p:sp>
    </p:spTree>
    <p:extLst>
      <p:ext uri="{BB962C8B-B14F-4D97-AF65-F5344CB8AC3E}">
        <p14:creationId xmlns:p14="http://schemas.microsoft.com/office/powerpoint/2010/main" val="719434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FF58FAA6-0094-411C-B351-974EB99A5540}" type="datetimeFigureOut">
              <a:rPr lang="en-IN" smtClean="0"/>
              <a:t>14-09-2025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C5331-D937-49C2-9439-1F06BAB57211}" type="slidenum">
              <a:rPr lang="en-IN" smtClean="0"/>
              <a:t>‹#›</a:t>
            </a:fld>
            <a:endParaRPr lang="en-IN"/>
          </a:p>
        </p:txBody>
      </p:sp>
    </p:spTree>
    <p:extLst>
      <p:ext uri="{BB962C8B-B14F-4D97-AF65-F5344CB8AC3E}">
        <p14:creationId xmlns:p14="http://schemas.microsoft.com/office/powerpoint/2010/main" val="191488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FF58FAA6-0094-411C-B351-974EB99A5540}" type="datetimeFigureOut">
              <a:rPr lang="en-IN" smtClean="0"/>
              <a:t>14-09-2025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C5331-D937-49C2-9439-1F06BAB57211}" type="slidenum">
              <a:rPr lang="en-IN" smtClean="0"/>
              <a:t>‹#›</a:t>
            </a:fld>
            <a:endParaRPr lang="en-IN"/>
          </a:p>
        </p:txBody>
      </p:sp>
    </p:spTree>
    <p:extLst>
      <p:ext uri="{BB962C8B-B14F-4D97-AF65-F5344CB8AC3E}">
        <p14:creationId xmlns:p14="http://schemas.microsoft.com/office/powerpoint/2010/main" val="36363554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F58FAA6-0094-411C-B351-974EB99A5540}" type="datetimeFigureOut">
              <a:rPr lang="en-IN" smtClean="0"/>
              <a:t>14-09-2025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C5331-D937-49C2-9439-1F06BAB57211}" type="slidenum">
              <a:rPr lang="en-IN" smtClean="0"/>
              <a:t>‹#›</a:t>
            </a:fld>
            <a:endParaRPr lang="en-IN"/>
          </a:p>
        </p:txBody>
      </p:sp>
    </p:spTree>
    <p:extLst>
      <p:ext uri="{BB962C8B-B14F-4D97-AF65-F5344CB8AC3E}">
        <p14:creationId xmlns:p14="http://schemas.microsoft.com/office/powerpoint/2010/main" val="1155356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FF58FAA6-0094-411C-B351-974EB99A5540}" type="datetimeFigureOut">
              <a:rPr lang="en-IN" smtClean="0"/>
              <a:t>14-09-2025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6C5331-D937-49C2-9439-1F06BAB57211}" type="slidenum">
              <a:rPr lang="en-IN" smtClean="0"/>
              <a:t>‹#›</a:t>
            </a:fld>
            <a:endParaRPr lang="en-IN"/>
          </a:p>
        </p:txBody>
      </p:sp>
    </p:spTree>
    <p:extLst>
      <p:ext uri="{BB962C8B-B14F-4D97-AF65-F5344CB8AC3E}">
        <p14:creationId xmlns:p14="http://schemas.microsoft.com/office/powerpoint/2010/main" val="249644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FF58FAA6-0094-411C-B351-974EB99A5540}" type="datetimeFigureOut">
              <a:rPr lang="en-IN" smtClean="0"/>
              <a:t>14-09-2025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86C5331-D937-49C2-9439-1F06BAB57211}" type="slidenum">
              <a:rPr lang="en-IN" smtClean="0"/>
              <a:t>‹#›</a:t>
            </a:fld>
            <a:endParaRPr lang="en-IN"/>
          </a:p>
        </p:txBody>
      </p:sp>
    </p:spTree>
    <p:extLst>
      <p:ext uri="{BB962C8B-B14F-4D97-AF65-F5344CB8AC3E}">
        <p14:creationId xmlns:p14="http://schemas.microsoft.com/office/powerpoint/2010/main" val="3799900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FF58FAA6-0094-411C-B351-974EB99A5540}" type="datetimeFigureOut">
              <a:rPr lang="en-IN" smtClean="0"/>
              <a:t>14-09-2025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86C5331-D937-49C2-9439-1F06BAB57211}" type="slidenum">
              <a:rPr lang="en-IN" smtClean="0"/>
              <a:t>‹#›</a:t>
            </a:fld>
            <a:endParaRPr lang="en-IN"/>
          </a:p>
        </p:txBody>
      </p:sp>
    </p:spTree>
    <p:extLst>
      <p:ext uri="{BB962C8B-B14F-4D97-AF65-F5344CB8AC3E}">
        <p14:creationId xmlns:p14="http://schemas.microsoft.com/office/powerpoint/2010/main" val="4212901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58FAA6-0094-411C-B351-974EB99A5540}" type="datetimeFigureOut">
              <a:rPr lang="en-IN" smtClean="0"/>
              <a:t>14-09-2025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86C5331-D937-49C2-9439-1F06BAB57211}" type="slidenum">
              <a:rPr lang="en-IN" smtClean="0"/>
              <a:t>‹#›</a:t>
            </a:fld>
            <a:endParaRPr lang="en-IN"/>
          </a:p>
        </p:txBody>
      </p:sp>
    </p:spTree>
    <p:extLst>
      <p:ext uri="{BB962C8B-B14F-4D97-AF65-F5344CB8AC3E}">
        <p14:creationId xmlns:p14="http://schemas.microsoft.com/office/powerpoint/2010/main" val="3762500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F58FAA6-0094-411C-B351-974EB99A5540}" type="datetimeFigureOut">
              <a:rPr lang="en-IN" smtClean="0"/>
              <a:t>14-09-2025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6C5331-D937-49C2-9439-1F06BAB57211}" type="slidenum">
              <a:rPr lang="en-IN" smtClean="0"/>
              <a:t>‹#›</a:t>
            </a:fld>
            <a:endParaRPr lang="en-IN"/>
          </a:p>
        </p:txBody>
      </p:sp>
    </p:spTree>
    <p:extLst>
      <p:ext uri="{BB962C8B-B14F-4D97-AF65-F5344CB8AC3E}">
        <p14:creationId xmlns:p14="http://schemas.microsoft.com/office/powerpoint/2010/main" val="53646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F58FAA6-0094-411C-B351-974EB99A5540}" type="datetimeFigureOut">
              <a:rPr lang="en-IN" smtClean="0"/>
              <a:t>14-09-2025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6C5331-D937-49C2-9439-1F06BAB57211}" type="slidenum">
              <a:rPr lang="en-IN" smtClean="0"/>
              <a:t>‹#›</a:t>
            </a:fld>
            <a:endParaRPr lang="en-IN"/>
          </a:p>
        </p:txBody>
      </p:sp>
    </p:spTree>
    <p:extLst>
      <p:ext uri="{BB962C8B-B14F-4D97-AF65-F5344CB8AC3E}">
        <p14:creationId xmlns:p14="http://schemas.microsoft.com/office/powerpoint/2010/main" val="2579129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58FAA6-0094-411C-B351-974EB99A5540}" type="datetimeFigureOut">
              <a:rPr lang="en-IN" smtClean="0"/>
              <a:t>14-09-2025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6C5331-D937-49C2-9439-1F06BAB57211}" type="slidenum">
              <a:rPr lang="en-IN" smtClean="0"/>
              <a:t>‹#›</a:t>
            </a:fld>
            <a:endParaRPr lang="en-IN"/>
          </a:p>
        </p:txBody>
      </p:sp>
    </p:spTree>
    <p:extLst>
      <p:ext uri="{BB962C8B-B14F-4D97-AF65-F5344CB8AC3E}">
        <p14:creationId xmlns:p14="http://schemas.microsoft.com/office/powerpoint/2010/main" val="40344666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0" y="0"/>
            <a:ext cx="12192000" cy="6827520"/>
          </a:xfrm>
          <a:prstGeom prst="rect">
            <a:avLst/>
          </a:prstGeom>
        </p:spPr>
      </p:pic>
      <p:sp>
        <p:nvSpPr>
          <p:cNvPr id="17" name="Freeform 16"/>
          <p:cNvSpPr/>
          <p:nvPr/>
        </p:nvSpPr>
        <p:spPr>
          <a:xfrm>
            <a:off x="0" y="1986455"/>
            <a:ext cx="12192000" cy="268014"/>
          </a:xfrm>
          <a:custGeom>
            <a:avLst/>
            <a:gdLst>
              <a:gd name="connsiteX0" fmla="*/ 0 w 12192000"/>
              <a:gd name="connsiteY0" fmla="*/ 0 h 268014"/>
              <a:gd name="connsiteX1" fmla="*/ 12192000 w 12192000"/>
              <a:gd name="connsiteY1" fmla="*/ 0 h 268014"/>
              <a:gd name="connsiteX2" fmla="*/ 12192000 w 12192000"/>
              <a:gd name="connsiteY2" fmla="*/ 268014 h 268014"/>
              <a:gd name="connsiteX3" fmla="*/ 0 w 12192000"/>
              <a:gd name="connsiteY3" fmla="*/ 268014 h 268014"/>
            </a:gdLst>
            <a:ahLst/>
            <a:cxnLst>
              <a:cxn ang="0">
                <a:pos x="connsiteX0" y="connsiteY0"/>
              </a:cxn>
              <a:cxn ang="0">
                <a:pos x="connsiteX1" y="connsiteY1"/>
              </a:cxn>
              <a:cxn ang="0">
                <a:pos x="connsiteX2" y="connsiteY2"/>
              </a:cxn>
              <a:cxn ang="0">
                <a:pos x="connsiteX3" y="connsiteY3"/>
              </a:cxn>
            </a:cxnLst>
            <a:rect l="l" t="t" r="r" b="b"/>
            <a:pathLst>
              <a:path w="12192000" h="268014">
                <a:moveTo>
                  <a:pt x="0" y="0"/>
                </a:moveTo>
                <a:lnTo>
                  <a:pt x="12192000" y="0"/>
                </a:lnTo>
                <a:lnTo>
                  <a:pt x="12192000" y="268014"/>
                </a:lnTo>
                <a:lnTo>
                  <a:pt x="0" y="268014"/>
                </a:lnTo>
                <a:close/>
              </a:path>
            </a:pathLst>
          </a:cu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Freeform 15"/>
          <p:cNvSpPr/>
          <p:nvPr/>
        </p:nvSpPr>
        <p:spPr>
          <a:xfrm>
            <a:off x="0" y="4573051"/>
            <a:ext cx="12192000" cy="269064"/>
          </a:xfrm>
          <a:custGeom>
            <a:avLst/>
            <a:gdLst>
              <a:gd name="connsiteX0" fmla="*/ 0 w 12192000"/>
              <a:gd name="connsiteY0" fmla="*/ 0 h 269064"/>
              <a:gd name="connsiteX1" fmla="*/ 12192000 w 12192000"/>
              <a:gd name="connsiteY1" fmla="*/ 0 h 269064"/>
              <a:gd name="connsiteX2" fmla="*/ 12192000 w 12192000"/>
              <a:gd name="connsiteY2" fmla="*/ 269064 h 269064"/>
              <a:gd name="connsiteX3" fmla="*/ 0 w 12192000"/>
              <a:gd name="connsiteY3" fmla="*/ 269064 h 269064"/>
            </a:gdLst>
            <a:ahLst/>
            <a:cxnLst>
              <a:cxn ang="0">
                <a:pos x="connsiteX0" y="connsiteY0"/>
              </a:cxn>
              <a:cxn ang="0">
                <a:pos x="connsiteX1" y="connsiteY1"/>
              </a:cxn>
              <a:cxn ang="0">
                <a:pos x="connsiteX2" y="connsiteY2"/>
              </a:cxn>
              <a:cxn ang="0">
                <a:pos x="connsiteX3" y="connsiteY3"/>
              </a:cxn>
            </a:cxnLst>
            <a:rect l="l" t="t" r="r" b="b"/>
            <a:pathLst>
              <a:path w="12192000" h="269064">
                <a:moveTo>
                  <a:pt x="0" y="0"/>
                </a:moveTo>
                <a:lnTo>
                  <a:pt x="12192000" y="0"/>
                </a:lnTo>
                <a:lnTo>
                  <a:pt x="12192000" y="269064"/>
                </a:lnTo>
                <a:lnTo>
                  <a:pt x="0" y="269064"/>
                </a:lnTo>
                <a:close/>
              </a:path>
            </a:pathLst>
          </a:cu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p:cNvSpPr/>
          <p:nvPr/>
        </p:nvSpPr>
        <p:spPr>
          <a:xfrm>
            <a:off x="0" y="0"/>
            <a:ext cx="12192000" cy="1986455"/>
          </a:xfrm>
          <a:prstGeom prst="rect">
            <a:avLst/>
          </a:prstGeom>
          <a:solidFill>
            <a:schemeClr val="bg1">
              <a:alpha val="9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p:cNvSpPr/>
          <p:nvPr/>
        </p:nvSpPr>
        <p:spPr>
          <a:xfrm>
            <a:off x="0" y="4840540"/>
            <a:ext cx="12192000" cy="2017460"/>
          </a:xfrm>
          <a:prstGeom prst="rect">
            <a:avLst/>
          </a:prstGeom>
          <a:solidFill>
            <a:schemeClr val="bg1">
              <a:alpha val="9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p:cNvSpPr txBox="1"/>
          <p:nvPr/>
        </p:nvSpPr>
        <p:spPr>
          <a:xfrm>
            <a:off x="914400" y="274320"/>
            <a:ext cx="10302240" cy="1661993"/>
          </a:xfrm>
          <a:prstGeom prst="rect">
            <a:avLst/>
          </a:prstGeom>
          <a:noFill/>
        </p:spPr>
        <p:txBody>
          <a:bodyPr wrap="square" rtlCol="0">
            <a:spAutoFit/>
          </a:bodyPr>
          <a:lstStyle/>
          <a:p>
            <a:pPr algn="ctr"/>
            <a:r>
              <a:rPr lang="en-IN" sz="6600" dirty="0" smtClean="0">
                <a:latin typeface="Cambira"/>
              </a:rPr>
              <a:t>AI Mini Project</a:t>
            </a:r>
          </a:p>
          <a:p>
            <a:pPr algn="ctr"/>
            <a:r>
              <a:rPr lang="en-IN" dirty="0" smtClean="0"/>
              <a:t>-</a:t>
            </a:r>
          </a:p>
          <a:p>
            <a:pPr algn="ctr"/>
            <a:r>
              <a:rPr lang="en-US" dirty="0" smtClean="0"/>
              <a:t>Customer </a:t>
            </a:r>
            <a:r>
              <a:rPr lang="en-US" dirty="0"/>
              <a:t>Segmentation for Big Bazaar</a:t>
            </a:r>
            <a:endParaRPr lang="en-IN" dirty="0"/>
          </a:p>
        </p:txBody>
      </p:sp>
      <p:sp>
        <p:nvSpPr>
          <p:cNvPr id="20" name="TextBox 19"/>
          <p:cNvSpPr txBox="1"/>
          <p:nvPr/>
        </p:nvSpPr>
        <p:spPr>
          <a:xfrm>
            <a:off x="0" y="4972107"/>
            <a:ext cx="4429760" cy="1754326"/>
          </a:xfrm>
          <a:prstGeom prst="rect">
            <a:avLst/>
          </a:prstGeom>
          <a:noFill/>
        </p:spPr>
        <p:txBody>
          <a:bodyPr wrap="square" numCol="2" rtlCol="0">
            <a:spAutoFit/>
          </a:bodyPr>
          <a:lstStyle/>
          <a:p>
            <a:r>
              <a:rPr lang="en-IN" dirty="0" smtClean="0"/>
              <a:t>Submitted by -</a:t>
            </a:r>
          </a:p>
          <a:p>
            <a:r>
              <a:rPr lang="en-IN" dirty="0" err="1"/>
              <a:t>Saksham</a:t>
            </a:r>
            <a:r>
              <a:rPr lang="en-IN" dirty="0"/>
              <a:t> </a:t>
            </a:r>
            <a:r>
              <a:rPr lang="en-IN" dirty="0" err="1"/>
              <a:t>Sohal</a:t>
            </a:r>
            <a:r>
              <a:rPr lang="en-IN" dirty="0"/>
              <a:t> </a:t>
            </a:r>
            <a:r>
              <a:rPr lang="en-IN" dirty="0" smtClean="0"/>
              <a:t>             </a:t>
            </a:r>
            <a:r>
              <a:rPr lang="en-IN" dirty="0" err="1" smtClean="0"/>
              <a:t>Abhay</a:t>
            </a:r>
            <a:r>
              <a:rPr lang="en-IN" dirty="0" smtClean="0"/>
              <a:t> Singh </a:t>
            </a:r>
            <a:r>
              <a:rPr lang="en-IN" dirty="0" err="1" smtClean="0"/>
              <a:t>Minhas</a:t>
            </a:r>
            <a:r>
              <a:rPr lang="en-IN" dirty="0" smtClean="0"/>
              <a:t> </a:t>
            </a:r>
            <a:r>
              <a:rPr lang="en-IN" dirty="0" err="1" smtClean="0"/>
              <a:t>Ashmita</a:t>
            </a:r>
            <a:r>
              <a:rPr lang="en-IN" dirty="0" smtClean="0"/>
              <a:t> </a:t>
            </a:r>
          </a:p>
          <a:p>
            <a:r>
              <a:rPr lang="en-IN" dirty="0" err="1" smtClean="0"/>
              <a:t>Samaira</a:t>
            </a:r>
            <a:r>
              <a:rPr lang="en-IN" dirty="0" smtClean="0"/>
              <a:t> </a:t>
            </a:r>
            <a:r>
              <a:rPr lang="en-IN" dirty="0" err="1" smtClean="0"/>
              <a:t>Nayyar</a:t>
            </a:r>
            <a:endParaRPr lang="en-IN" dirty="0" smtClean="0"/>
          </a:p>
          <a:p>
            <a:r>
              <a:rPr lang="en-IN" dirty="0" err="1" smtClean="0"/>
              <a:t>Swastik</a:t>
            </a:r>
            <a:r>
              <a:rPr lang="en-IN" dirty="0" smtClean="0"/>
              <a:t> </a:t>
            </a:r>
            <a:r>
              <a:rPr lang="en-IN" dirty="0" err="1"/>
              <a:t>Bhanot</a:t>
            </a:r>
            <a:r>
              <a:rPr lang="en-IN" dirty="0"/>
              <a:t> </a:t>
            </a:r>
            <a:r>
              <a:rPr lang="en-IN" dirty="0" smtClean="0"/>
              <a:t>              </a:t>
            </a:r>
          </a:p>
          <a:p>
            <a:endParaRPr lang="en-IN" dirty="0"/>
          </a:p>
          <a:p>
            <a:r>
              <a:rPr lang="en-IN" dirty="0" smtClean="0"/>
              <a:t>1024060114</a:t>
            </a:r>
          </a:p>
          <a:p>
            <a:r>
              <a:rPr lang="en-IN" dirty="0" smtClean="0"/>
              <a:t>1024060118</a:t>
            </a:r>
            <a:endParaRPr lang="en-IN" dirty="0"/>
          </a:p>
          <a:p>
            <a:r>
              <a:rPr lang="en-IN" dirty="0" smtClean="0"/>
              <a:t>1024060121</a:t>
            </a:r>
          </a:p>
          <a:p>
            <a:r>
              <a:rPr lang="en-IN" dirty="0" smtClean="0"/>
              <a:t>1024060080</a:t>
            </a:r>
            <a:endParaRPr lang="en-IN" dirty="0"/>
          </a:p>
          <a:p>
            <a:r>
              <a:rPr lang="en-IN" dirty="0" smtClean="0"/>
              <a:t>1024060116</a:t>
            </a:r>
            <a:endParaRPr lang="en-IN" dirty="0"/>
          </a:p>
        </p:txBody>
      </p:sp>
      <p:sp>
        <p:nvSpPr>
          <p:cNvPr id="21" name="TextBox 20"/>
          <p:cNvSpPr txBox="1"/>
          <p:nvPr/>
        </p:nvSpPr>
        <p:spPr>
          <a:xfrm>
            <a:off x="9408160" y="4972107"/>
            <a:ext cx="2865120" cy="646331"/>
          </a:xfrm>
          <a:prstGeom prst="rect">
            <a:avLst/>
          </a:prstGeom>
          <a:noFill/>
        </p:spPr>
        <p:txBody>
          <a:bodyPr wrap="square" rtlCol="0">
            <a:spAutoFit/>
          </a:bodyPr>
          <a:lstStyle/>
          <a:p>
            <a:r>
              <a:rPr lang="en-IN" dirty="0" smtClean="0"/>
              <a:t>Submitted to -</a:t>
            </a:r>
          </a:p>
          <a:p>
            <a:r>
              <a:rPr lang="en-IN" dirty="0" err="1"/>
              <a:t>Prof.</a:t>
            </a:r>
            <a:r>
              <a:rPr lang="en-IN" dirty="0"/>
              <a:t> Sandeep </a:t>
            </a:r>
            <a:r>
              <a:rPr lang="en-IN" dirty="0" err="1"/>
              <a:t>Mandia</a:t>
            </a:r>
            <a:endParaRPr lang="en-IN" dirty="0"/>
          </a:p>
        </p:txBody>
      </p:sp>
    </p:spTree>
    <p:extLst>
      <p:ext uri="{BB962C8B-B14F-4D97-AF65-F5344CB8AC3E}">
        <p14:creationId xmlns:p14="http://schemas.microsoft.com/office/powerpoint/2010/main" val="26817985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p:cNvPicPr>
            <a:picLocks noChangeAspect="1"/>
          </p:cNvPicPr>
          <p:nvPr/>
        </p:nvPicPr>
        <p:blipFill>
          <a:blip r:embed="rId2"/>
          <a:stretch>
            <a:fillRect/>
          </a:stretch>
        </p:blipFill>
        <p:spPr>
          <a:xfrm rot="10800000">
            <a:off x="0" y="1"/>
            <a:ext cx="12192001" cy="6858000"/>
          </a:xfrm>
          <a:prstGeom prst="rect">
            <a:avLst/>
          </a:prstGeom>
        </p:spPr>
      </p:pic>
      <p:sp>
        <p:nvSpPr>
          <p:cNvPr id="27" name="Freeform 26"/>
          <p:cNvSpPr/>
          <p:nvPr/>
        </p:nvSpPr>
        <p:spPr>
          <a:xfrm>
            <a:off x="2" y="0"/>
            <a:ext cx="12191999" cy="6858001"/>
          </a:xfrm>
          <a:custGeom>
            <a:avLst/>
            <a:gdLst>
              <a:gd name="connsiteX0" fmla="*/ 11494803 w 12191999"/>
              <a:gd name="connsiteY0" fmla="*/ 0 h 6857999"/>
              <a:gd name="connsiteX1" fmla="*/ 11662443 w 12191999"/>
              <a:gd name="connsiteY1" fmla="*/ 0 h 6857999"/>
              <a:gd name="connsiteX2" fmla="*/ 12191999 w 12191999"/>
              <a:gd name="connsiteY2" fmla="*/ 558070 h 6857999"/>
              <a:gd name="connsiteX3" fmla="*/ 12191999 w 12191999"/>
              <a:gd name="connsiteY3" fmla="*/ 734737 h 6857999"/>
              <a:gd name="connsiteX4" fmla="*/ 0 w 12191999"/>
              <a:gd name="connsiteY4" fmla="*/ 0 h 6857999"/>
              <a:gd name="connsiteX5" fmla="*/ 7029483 w 12191999"/>
              <a:gd name="connsiteY5" fmla="*/ 0 h 6857999"/>
              <a:gd name="connsiteX6" fmla="*/ 7757159 w 12191999"/>
              <a:gd name="connsiteY6" fmla="*/ 766859 h 6857999"/>
              <a:gd name="connsiteX7" fmla="*/ 6766559 w 12191999"/>
              <a:gd name="connsiteY7" fmla="*/ 1810799 h 6857999"/>
              <a:gd name="connsiteX8" fmla="*/ 7757159 w 12191999"/>
              <a:gd name="connsiteY8" fmla="*/ 1810799 h 6857999"/>
              <a:gd name="connsiteX9" fmla="*/ 8747759 w 12191999"/>
              <a:gd name="connsiteY9" fmla="*/ 766859 h 6857999"/>
              <a:gd name="connsiteX10" fmla="*/ 8020083 w 12191999"/>
              <a:gd name="connsiteY10" fmla="*/ 0 h 6857999"/>
              <a:gd name="connsiteX11" fmla="*/ 8187723 w 12191999"/>
              <a:gd name="connsiteY11" fmla="*/ 0 h 6857999"/>
              <a:gd name="connsiteX12" fmla="*/ 8915399 w 12191999"/>
              <a:gd name="connsiteY12" fmla="*/ 766858 h 6857999"/>
              <a:gd name="connsiteX13" fmla="*/ 7924799 w 12191999"/>
              <a:gd name="connsiteY13" fmla="*/ 1810799 h 6857999"/>
              <a:gd name="connsiteX14" fmla="*/ 8915399 w 12191999"/>
              <a:gd name="connsiteY14" fmla="*/ 1810799 h 6857999"/>
              <a:gd name="connsiteX15" fmla="*/ 9905999 w 12191999"/>
              <a:gd name="connsiteY15" fmla="*/ 766858 h 6857999"/>
              <a:gd name="connsiteX16" fmla="*/ 9178323 w 12191999"/>
              <a:gd name="connsiteY16" fmla="*/ 0 h 6857999"/>
              <a:gd name="connsiteX17" fmla="*/ 9345963 w 12191999"/>
              <a:gd name="connsiteY17" fmla="*/ 0 h 6857999"/>
              <a:gd name="connsiteX18" fmla="*/ 10073639 w 12191999"/>
              <a:gd name="connsiteY18" fmla="*/ 766858 h 6857999"/>
              <a:gd name="connsiteX19" fmla="*/ 9083039 w 12191999"/>
              <a:gd name="connsiteY19" fmla="*/ 1810798 h 6857999"/>
              <a:gd name="connsiteX20" fmla="*/ 10073639 w 12191999"/>
              <a:gd name="connsiteY20" fmla="*/ 1810798 h 6857999"/>
              <a:gd name="connsiteX21" fmla="*/ 11064239 w 12191999"/>
              <a:gd name="connsiteY21" fmla="*/ 766858 h 6857999"/>
              <a:gd name="connsiteX22" fmla="*/ 10336563 w 12191999"/>
              <a:gd name="connsiteY22" fmla="*/ 0 h 6857999"/>
              <a:gd name="connsiteX23" fmla="*/ 10504203 w 12191999"/>
              <a:gd name="connsiteY23" fmla="*/ 0 h 6857999"/>
              <a:gd name="connsiteX24" fmla="*/ 11231879 w 12191999"/>
              <a:gd name="connsiteY24" fmla="*/ 766858 h 6857999"/>
              <a:gd name="connsiteX25" fmla="*/ 10241279 w 12191999"/>
              <a:gd name="connsiteY25" fmla="*/ 1810798 h 6857999"/>
              <a:gd name="connsiteX26" fmla="*/ 11231879 w 12191999"/>
              <a:gd name="connsiteY26" fmla="*/ 1810798 h 6857999"/>
              <a:gd name="connsiteX27" fmla="*/ 12191999 w 12191999"/>
              <a:gd name="connsiteY27" fmla="*/ 798979 h 6857999"/>
              <a:gd name="connsiteX28" fmla="*/ 12191999 w 12191999"/>
              <a:gd name="connsiteY28" fmla="*/ 975646 h 6857999"/>
              <a:gd name="connsiteX29" fmla="*/ 11399519 w 12191999"/>
              <a:gd name="connsiteY29" fmla="*/ 1810798 h 6857999"/>
              <a:gd name="connsiteX30" fmla="*/ 12191999 w 12191999"/>
              <a:gd name="connsiteY30" fmla="*/ 1810798 h 6857999"/>
              <a:gd name="connsiteX31" fmla="*/ 12191999 w 12191999"/>
              <a:gd name="connsiteY31" fmla="*/ 6857999 h 6857999"/>
              <a:gd name="connsiteX32" fmla="*/ 0 w 12191999"/>
              <a:gd name="connsiteY32"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191999" h="6857999">
                <a:moveTo>
                  <a:pt x="11494803" y="0"/>
                </a:moveTo>
                <a:lnTo>
                  <a:pt x="11662443" y="0"/>
                </a:lnTo>
                <a:lnTo>
                  <a:pt x="12191999" y="558070"/>
                </a:lnTo>
                <a:lnTo>
                  <a:pt x="12191999" y="734737"/>
                </a:lnTo>
                <a:close/>
                <a:moveTo>
                  <a:pt x="0" y="0"/>
                </a:moveTo>
                <a:lnTo>
                  <a:pt x="7029483" y="0"/>
                </a:lnTo>
                <a:lnTo>
                  <a:pt x="7757159" y="766859"/>
                </a:lnTo>
                <a:lnTo>
                  <a:pt x="6766559" y="1810799"/>
                </a:lnTo>
                <a:lnTo>
                  <a:pt x="7757159" y="1810799"/>
                </a:lnTo>
                <a:lnTo>
                  <a:pt x="8747759" y="766859"/>
                </a:lnTo>
                <a:lnTo>
                  <a:pt x="8020083" y="0"/>
                </a:lnTo>
                <a:lnTo>
                  <a:pt x="8187723" y="0"/>
                </a:lnTo>
                <a:lnTo>
                  <a:pt x="8915399" y="766858"/>
                </a:lnTo>
                <a:lnTo>
                  <a:pt x="7924799" y="1810799"/>
                </a:lnTo>
                <a:lnTo>
                  <a:pt x="8915399" y="1810799"/>
                </a:lnTo>
                <a:lnTo>
                  <a:pt x="9905999" y="766858"/>
                </a:lnTo>
                <a:lnTo>
                  <a:pt x="9178323" y="0"/>
                </a:lnTo>
                <a:lnTo>
                  <a:pt x="9345963" y="0"/>
                </a:lnTo>
                <a:lnTo>
                  <a:pt x="10073639" y="766858"/>
                </a:lnTo>
                <a:lnTo>
                  <a:pt x="9083039" y="1810798"/>
                </a:lnTo>
                <a:lnTo>
                  <a:pt x="10073639" y="1810798"/>
                </a:lnTo>
                <a:lnTo>
                  <a:pt x="11064239" y="766858"/>
                </a:lnTo>
                <a:lnTo>
                  <a:pt x="10336563" y="0"/>
                </a:lnTo>
                <a:lnTo>
                  <a:pt x="10504203" y="0"/>
                </a:lnTo>
                <a:lnTo>
                  <a:pt x="11231879" y="766858"/>
                </a:lnTo>
                <a:lnTo>
                  <a:pt x="10241279" y="1810798"/>
                </a:lnTo>
                <a:lnTo>
                  <a:pt x="11231879" y="1810798"/>
                </a:lnTo>
                <a:lnTo>
                  <a:pt x="12191999" y="798979"/>
                </a:lnTo>
                <a:lnTo>
                  <a:pt x="12191999" y="975646"/>
                </a:lnTo>
                <a:lnTo>
                  <a:pt x="11399519" y="1810798"/>
                </a:lnTo>
                <a:lnTo>
                  <a:pt x="12191999" y="1810798"/>
                </a:lnTo>
                <a:lnTo>
                  <a:pt x="12191999" y="6857999"/>
                </a:lnTo>
                <a:lnTo>
                  <a:pt x="0" y="6857999"/>
                </a:lnTo>
                <a:close/>
              </a:path>
            </a:pathLst>
          </a:custGeom>
          <a:solidFill>
            <a:schemeClr val="accent1">
              <a:lumMod val="20000"/>
              <a:lumOff val="80000"/>
              <a:alpha val="7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p:cNvSpPr txBox="1"/>
          <p:nvPr/>
        </p:nvSpPr>
        <p:spPr>
          <a:xfrm>
            <a:off x="0" y="260844"/>
            <a:ext cx="8016240" cy="1569660"/>
          </a:xfrm>
          <a:prstGeom prst="rect">
            <a:avLst/>
          </a:prstGeom>
          <a:noFill/>
        </p:spPr>
        <p:txBody>
          <a:bodyPr wrap="square" rtlCol="0">
            <a:spAutoFit/>
          </a:bodyPr>
          <a:lstStyle/>
          <a:p>
            <a:r>
              <a:rPr lang="en-US" sz="4800" b="1" u="sng" dirty="0">
                <a:solidFill>
                  <a:schemeClr val="accent1">
                    <a:lumMod val="75000"/>
                  </a:schemeClr>
                </a:solidFill>
              </a:rPr>
              <a:t>Finding the Optimal Number of Clusters</a:t>
            </a:r>
            <a:endParaRPr lang="en-IN" sz="4800" b="1" u="sng" dirty="0">
              <a:solidFill>
                <a:schemeClr val="accent1">
                  <a:lumMod val="75000"/>
                </a:schemeClr>
              </a:solidFill>
            </a:endParaRPr>
          </a:p>
        </p:txBody>
      </p:sp>
      <p:sp>
        <p:nvSpPr>
          <p:cNvPr id="5" name="TextBox 4"/>
          <p:cNvSpPr txBox="1"/>
          <p:nvPr/>
        </p:nvSpPr>
        <p:spPr>
          <a:xfrm>
            <a:off x="1158240" y="1981200"/>
            <a:ext cx="3489960" cy="400110"/>
          </a:xfrm>
          <a:prstGeom prst="rect">
            <a:avLst/>
          </a:prstGeom>
          <a:noFill/>
        </p:spPr>
        <p:txBody>
          <a:bodyPr wrap="square" rtlCol="0">
            <a:spAutoFit/>
          </a:bodyPr>
          <a:lstStyle/>
          <a:p>
            <a:r>
              <a:rPr lang="en-IN" sz="2000" b="1" dirty="0">
                <a:solidFill>
                  <a:schemeClr val="accent1">
                    <a:lumMod val="75000"/>
                  </a:schemeClr>
                </a:solidFill>
              </a:rPr>
              <a:t>Elbow Method (For K-Means)</a:t>
            </a:r>
          </a:p>
        </p:txBody>
      </p:sp>
      <p:sp>
        <p:nvSpPr>
          <p:cNvPr id="6" name="TextBox 5"/>
          <p:cNvSpPr txBox="1"/>
          <p:nvPr/>
        </p:nvSpPr>
        <p:spPr>
          <a:xfrm>
            <a:off x="6726555" y="1961264"/>
            <a:ext cx="4796790" cy="400110"/>
          </a:xfrm>
          <a:prstGeom prst="rect">
            <a:avLst/>
          </a:prstGeom>
          <a:noFill/>
        </p:spPr>
        <p:txBody>
          <a:bodyPr wrap="square" rtlCol="0">
            <a:spAutoFit/>
          </a:bodyPr>
          <a:lstStyle/>
          <a:p>
            <a:r>
              <a:rPr lang="en-IN" sz="2000" b="1" dirty="0">
                <a:solidFill>
                  <a:schemeClr val="accent1">
                    <a:lumMod val="75000"/>
                  </a:schemeClr>
                </a:solidFill>
              </a:rPr>
              <a:t>The </a:t>
            </a:r>
            <a:r>
              <a:rPr lang="en-IN" sz="2000" b="1" dirty="0" err="1">
                <a:solidFill>
                  <a:schemeClr val="accent1">
                    <a:lumMod val="75000"/>
                  </a:schemeClr>
                </a:solidFill>
              </a:rPr>
              <a:t>Dendrogram</a:t>
            </a:r>
            <a:r>
              <a:rPr lang="en-IN" sz="2000" b="1" dirty="0">
                <a:solidFill>
                  <a:schemeClr val="accent1">
                    <a:lumMod val="75000"/>
                  </a:schemeClr>
                </a:solidFill>
              </a:rPr>
              <a:t> (Hierarchical </a:t>
            </a:r>
            <a:r>
              <a:rPr lang="en-IN" sz="2000" b="1" dirty="0" smtClean="0">
                <a:solidFill>
                  <a:schemeClr val="accent1">
                    <a:lumMod val="75000"/>
                  </a:schemeClr>
                </a:solidFill>
              </a:rPr>
              <a:t>Clustering)</a:t>
            </a:r>
            <a:endParaRPr lang="en-IN" sz="2000" b="1" dirty="0">
              <a:solidFill>
                <a:schemeClr val="accent1">
                  <a:lumMod val="75000"/>
                </a:schemeClr>
              </a:solidFill>
            </a:endParaRPr>
          </a:p>
        </p:txBody>
      </p:sp>
      <p:sp>
        <p:nvSpPr>
          <p:cNvPr id="14" name="Rectangle 13"/>
          <p:cNvSpPr/>
          <p:nvPr/>
        </p:nvSpPr>
        <p:spPr>
          <a:xfrm>
            <a:off x="5951220" y="1981200"/>
            <a:ext cx="106680" cy="48768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pic>
        <p:nvPicPr>
          <p:cNvPr id="15" name="Picture 14"/>
          <p:cNvPicPr>
            <a:picLocks noChangeAspect="1"/>
          </p:cNvPicPr>
          <p:nvPr/>
        </p:nvPicPr>
        <p:blipFill>
          <a:blip r:embed="rId3"/>
          <a:stretch>
            <a:fillRect/>
          </a:stretch>
        </p:blipFill>
        <p:spPr>
          <a:xfrm>
            <a:off x="518160" y="2603883"/>
            <a:ext cx="4892040" cy="2669157"/>
          </a:xfrm>
          <a:prstGeom prst="rect">
            <a:avLst/>
          </a:prstGeom>
        </p:spPr>
      </p:pic>
      <p:pic>
        <p:nvPicPr>
          <p:cNvPr id="16" name="Picture 15"/>
          <p:cNvPicPr>
            <a:picLocks noChangeAspect="1"/>
          </p:cNvPicPr>
          <p:nvPr/>
        </p:nvPicPr>
        <p:blipFill>
          <a:blip r:embed="rId4"/>
          <a:stretch>
            <a:fillRect/>
          </a:stretch>
        </p:blipFill>
        <p:spPr>
          <a:xfrm>
            <a:off x="6248400" y="2603883"/>
            <a:ext cx="5804561" cy="2669157"/>
          </a:xfrm>
          <a:prstGeom prst="rect">
            <a:avLst/>
          </a:prstGeom>
        </p:spPr>
      </p:pic>
      <p:sp>
        <p:nvSpPr>
          <p:cNvPr id="17" name="TextBox 16"/>
          <p:cNvSpPr txBox="1"/>
          <p:nvPr/>
        </p:nvSpPr>
        <p:spPr>
          <a:xfrm>
            <a:off x="6559880" y="5273040"/>
            <a:ext cx="5181600" cy="923330"/>
          </a:xfrm>
          <a:prstGeom prst="rect">
            <a:avLst/>
          </a:prstGeom>
          <a:noFill/>
        </p:spPr>
        <p:txBody>
          <a:bodyPr wrap="square" rtlCol="0">
            <a:spAutoFit/>
          </a:bodyPr>
          <a:lstStyle/>
          <a:p>
            <a:r>
              <a:rPr lang="en-US" b="1" dirty="0">
                <a:solidFill>
                  <a:schemeClr val="accent1">
                    <a:lumMod val="75000"/>
                  </a:schemeClr>
                </a:solidFill>
              </a:rPr>
              <a:t>The </a:t>
            </a:r>
            <a:r>
              <a:rPr lang="en-US" b="1" dirty="0" err="1">
                <a:solidFill>
                  <a:schemeClr val="accent1">
                    <a:lumMod val="75000"/>
                  </a:schemeClr>
                </a:solidFill>
              </a:rPr>
              <a:t>dendrogram</a:t>
            </a:r>
            <a:r>
              <a:rPr lang="en-US" b="1" dirty="0">
                <a:solidFill>
                  <a:schemeClr val="accent1">
                    <a:lumMod val="75000"/>
                  </a:schemeClr>
                </a:solidFill>
              </a:rPr>
              <a:t> </a:t>
            </a:r>
            <a:r>
              <a:rPr lang="en-US" b="1" dirty="0" smtClean="0">
                <a:solidFill>
                  <a:schemeClr val="accent1">
                    <a:lumMod val="75000"/>
                  </a:schemeClr>
                </a:solidFill>
              </a:rPr>
              <a:t>corroborates </a:t>
            </a:r>
            <a:r>
              <a:rPr lang="en-US" b="1" dirty="0">
                <a:solidFill>
                  <a:schemeClr val="accent1">
                    <a:lumMod val="75000"/>
                  </a:schemeClr>
                </a:solidFill>
              </a:rPr>
              <a:t>the finding from the Elbow Method, also strongly suggesting that 6 clusters is the most natural grouping for the data</a:t>
            </a:r>
            <a:endParaRPr lang="en-IN" b="1" dirty="0">
              <a:solidFill>
                <a:schemeClr val="accent1">
                  <a:lumMod val="75000"/>
                </a:schemeClr>
              </a:solidFill>
            </a:endParaRPr>
          </a:p>
        </p:txBody>
      </p:sp>
      <p:sp>
        <p:nvSpPr>
          <p:cNvPr id="18" name="TextBox 17"/>
          <p:cNvSpPr txBox="1"/>
          <p:nvPr/>
        </p:nvSpPr>
        <p:spPr>
          <a:xfrm>
            <a:off x="518160" y="5343497"/>
            <a:ext cx="4465320" cy="920427"/>
          </a:xfrm>
          <a:prstGeom prst="rect">
            <a:avLst/>
          </a:prstGeom>
          <a:noFill/>
        </p:spPr>
        <p:txBody>
          <a:bodyPr wrap="square" rtlCol="0">
            <a:spAutoFit/>
          </a:bodyPr>
          <a:lstStyle/>
          <a:p>
            <a:r>
              <a:rPr lang="en-US" b="1" dirty="0">
                <a:solidFill>
                  <a:schemeClr val="accent1">
                    <a:lumMod val="75000"/>
                  </a:schemeClr>
                </a:solidFill>
              </a:rPr>
              <a:t>T</a:t>
            </a:r>
            <a:r>
              <a:rPr lang="en-US" b="1" dirty="0" smtClean="0">
                <a:solidFill>
                  <a:schemeClr val="accent1">
                    <a:lumMod val="75000"/>
                  </a:schemeClr>
                </a:solidFill>
              </a:rPr>
              <a:t>he </a:t>
            </a:r>
            <a:r>
              <a:rPr lang="en-US" b="1" dirty="0">
                <a:solidFill>
                  <a:schemeClr val="accent1">
                    <a:lumMod val="75000"/>
                  </a:schemeClr>
                </a:solidFill>
              </a:rPr>
              <a:t>elbow is clearly visible at K=6, suggesting this is the most effective number of segments.</a:t>
            </a:r>
            <a:endParaRPr lang="en-IN" b="1" dirty="0">
              <a:solidFill>
                <a:schemeClr val="accent1">
                  <a:lumMod val="75000"/>
                </a:schemeClr>
              </a:solidFill>
            </a:endParaRPr>
          </a:p>
        </p:txBody>
      </p:sp>
    </p:spTree>
    <p:extLst>
      <p:ext uri="{BB962C8B-B14F-4D97-AF65-F5344CB8AC3E}">
        <p14:creationId xmlns:p14="http://schemas.microsoft.com/office/powerpoint/2010/main" val="9702092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0"/>
            <a:ext cx="12161520" cy="6858000"/>
          </a:xfrm>
          <a:prstGeom prst="rect">
            <a:avLst/>
          </a:prstGeom>
        </p:spPr>
      </p:pic>
      <p:sp>
        <p:nvSpPr>
          <p:cNvPr id="17" name="Freeform 16"/>
          <p:cNvSpPr/>
          <p:nvPr/>
        </p:nvSpPr>
        <p:spPr>
          <a:xfrm>
            <a:off x="2" y="1"/>
            <a:ext cx="12191998" cy="6857999"/>
          </a:xfrm>
          <a:custGeom>
            <a:avLst/>
            <a:gdLst>
              <a:gd name="connsiteX0" fmla="*/ 9197338 w 12191998"/>
              <a:gd name="connsiteY0" fmla="*/ 4221479 h 6857999"/>
              <a:gd name="connsiteX1" fmla="*/ 8747758 w 12191998"/>
              <a:gd name="connsiteY1" fmla="*/ 5120639 h 6857999"/>
              <a:gd name="connsiteX2" fmla="*/ 9197338 w 12191998"/>
              <a:gd name="connsiteY2" fmla="*/ 6019799 h 6857999"/>
              <a:gd name="connsiteX3" fmla="*/ 10401298 w 12191998"/>
              <a:gd name="connsiteY3" fmla="*/ 6019799 h 6857999"/>
              <a:gd name="connsiteX4" fmla="*/ 10850878 w 12191998"/>
              <a:gd name="connsiteY4" fmla="*/ 5120639 h 6857999"/>
              <a:gd name="connsiteX5" fmla="*/ 10401298 w 12191998"/>
              <a:gd name="connsiteY5" fmla="*/ 4221479 h 6857999"/>
              <a:gd name="connsiteX6" fmla="*/ 7399018 w 12191998"/>
              <a:gd name="connsiteY6" fmla="*/ 3261359 h 6857999"/>
              <a:gd name="connsiteX7" fmla="*/ 6949438 w 12191998"/>
              <a:gd name="connsiteY7" fmla="*/ 4160519 h 6857999"/>
              <a:gd name="connsiteX8" fmla="*/ 7399018 w 12191998"/>
              <a:gd name="connsiteY8" fmla="*/ 5059679 h 6857999"/>
              <a:gd name="connsiteX9" fmla="*/ 8602978 w 12191998"/>
              <a:gd name="connsiteY9" fmla="*/ 5059679 h 6857999"/>
              <a:gd name="connsiteX10" fmla="*/ 9052558 w 12191998"/>
              <a:gd name="connsiteY10" fmla="*/ 4160519 h 6857999"/>
              <a:gd name="connsiteX11" fmla="*/ 8602978 w 12191998"/>
              <a:gd name="connsiteY11" fmla="*/ 3261359 h 6857999"/>
              <a:gd name="connsiteX12" fmla="*/ 9197338 w 12191998"/>
              <a:gd name="connsiteY12" fmla="*/ 2301240 h 6857999"/>
              <a:gd name="connsiteX13" fmla="*/ 8747758 w 12191998"/>
              <a:gd name="connsiteY13" fmla="*/ 3200400 h 6857999"/>
              <a:gd name="connsiteX14" fmla="*/ 9197338 w 12191998"/>
              <a:gd name="connsiteY14" fmla="*/ 4099559 h 6857999"/>
              <a:gd name="connsiteX15" fmla="*/ 10401298 w 12191998"/>
              <a:gd name="connsiteY15" fmla="*/ 4099559 h 6857999"/>
              <a:gd name="connsiteX16" fmla="*/ 10850878 w 12191998"/>
              <a:gd name="connsiteY16" fmla="*/ 3200400 h 6857999"/>
              <a:gd name="connsiteX17" fmla="*/ 10401298 w 12191998"/>
              <a:gd name="connsiteY17" fmla="*/ 2301240 h 6857999"/>
              <a:gd name="connsiteX18" fmla="*/ 9197338 w 12191998"/>
              <a:gd name="connsiteY18" fmla="*/ 381000 h 6857999"/>
              <a:gd name="connsiteX19" fmla="*/ 8747758 w 12191998"/>
              <a:gd name="connsiteY19" fmla="*/ 1280160 h 6857999"/>
              <a:gd name="connsiteX20" fmla="*/ 9197338 w 12191998"/>
              <a:gd name="connsiteY20" fmla="*/ 2179319 h 6857999"/>
              <a:gd name="connsiteX21" fmla="*/ 10401298 w 12191998"/>
              <a:gd name="connsiteY21" fmla="*/ 2179319 h 6857999"/>
              <a:gd name="connsiteX22" fmla="*/ 10850878 w 12191998"/>
              <a:gd name="connsiteY22" fmla="*/ 1280160 h 6857999"/>
              <a:gd name="connsiteX23" fmla="*/ 10401298 w 12191998"/>
              <a:gd name="connsiteY23" fmla="*/ 381000 h 6857999"/>
              <a:gd name="connsiteX24" fmla="*/ 0 w 12191998"/>
              <a:gd name="connsiteY24" fmla="*/ 0 h 6857999"/>
              <a:gd name="connsiteX25" fmla="*/ 10713718 w 12191998"/>
              <a:gd name="connsiteY25" fmla="*/ 0 h 6857999"/>
              <a:gd name="connsiteX26" fmla="*/ 10546078 w 12191998"/>
              <a:gd name="connsiteY26" fmla="*/ 335280 h 6857999"/>
              <a:gd name="connsiteX27" fmla="*/ 10995658 w 12191998"/>
              <a:gd name="connsiteY27" fmla="*/ 1234440 h 6857999"/>
              <a:gd name="connsiteX28" fmla="*/ 12191998 w 12191998"/>
              <a:gd name="connsiteY28" fmla="*/ 1234440 h 6857999"/>
              <a:gd name="connsiteX29" fmla="*/ 12191998 w 12191998"/>
              <a:gd name="connsiteY29" fmla="*/ 1348740 h 6857999"/>
              <a:gd name="connsiteX30" fmla="*/ 10995658 w 12191998"/>
              <a:gd name="connsiteY30" fmla="*/ 1348740 h 6857999"/>
              <a:gd name="connsiteX31" fmla="*/ 10546078 w 12191998"/>
              <a:gd name="connsiteY31" fmla="*/ 2247901 h 6857999"/>
              <a:gd name="connsiteX32" fmla="*/ 10995658 w 12191998"/>
              <a:gd name="connsiteY32" fmla="*/ 3147060 h 6857999"/>
              <a:gd name="connsiteX33" fmla="*/ 12191998 w 12191998"/>
              <a:gd name="connsiteY33" fmla="*/ 3147060 h 6857999"/>
              <a:gd name="connsiteX34" fmla="*/ 12191998 w 12191998"/>
              <a:gd name="connsiteY34" fmla="*/ 3261360 h 6857999"/>
              <a:gd name="connsiteX35" fmla="*/ 10995658 w 12191998"/>
              <a:gd name="connsiteY35" fmla="*/ 3261360 h 6857999"/>
              <a:gd name="connsiteX36" fmla="*/ 10546078 w 12191998"/>
              <a:gd name="connsiteY36" fmla="*/ 4160519 h 6857999"/>
              <a:gd name="connsiteX37" fmla="*/ 10995658 w 12191998"/>
              <a:gd name="connsiteY37" fmla="*/ 5059679 h 6857999"/>
              <a:gd name="connsiteX38" fmla="*/ 12191998 w 12191998"/>
              <a:gd name="connsiteY38" fmla="*/ 5059679 h 6857999"/>
              <a:gd name="connsiteX39" fmla="*/ 12191998 w 12191998"/>
              <a:gd name="connsiteY39" fmla="*/ 5181599 h 6857999"/>
              <a:gd name="connsiteX40" fmla="*/ 10995658 w 12191998"/>
              <a:gd name="connsiteY40" fmla="*/ 5181599 h 6857999"/>
              <a:gd name="connsiteX41" fmla="*/ 10546078 w 12191998"/>
              <a:gd name="connsiteY41" fmla="*/ 6080759 h 6857999"/>
              <a:gd name="connsiteX42" fmla="*/ 10934698 w 12191998"/>
              <a:gd name="connsiteY42" fmla="*/ 6857999 h 6857999"/>
              <a:gd name="connsiteX43" fmla="*/ 10759438 w 12191998"/>
              <a:gd name="connsiteY43" fmla="*/ 6857999 h 6857999"/>
              <a:gd name="connsiteX44" fmla="*/ 10401298 w 12191998"/>
              <a:gd name="connsiteY44" fmla="*/ 6141719 h 6857999"/>
              <a:gd name="connsiteX45" fmla="*/ 9197338 w 12191998"/>
              <a:gd name="connsiteY45" fmla="*/ 6141719 h 6857999"/>
              <a:gd name="connsiteX46" fmla="*/ 8839198 w 12191998"/>
              <a:gd name="connsiteY46" fmla="*/ 6857999 h 6857999"/>
              <a:gd name="connsiteX47" fmla="*/ 8663938 w 12191998"/>
              <a:gd name="connsiteY47" fmla="*/ 6857999 h 6857999"/>
              <a:gd name="connsiteX48" fmla="*/ 9052558 w 12191998"/>
              <a:gd name="connsiteY48" fmla="*/ 6080759 h 6857999"/>
              <a:gd name="connsiteX49" fmla="*/ 8602978 w 12191998"/>
              <a:gd name="connsiteY49" fmla="*/ 5181599 h 6857999"/>
              <a:gd name="connsiteX50" fmla="*/ 7399018 w 12191998"/>
              <a:gd name="connsiteY50" fmla="*/ 5181599 h 6857999"/>
              <a:gd name="connsiteX51" fmla="*/ 6949438 w 12191998"/>
              <a:gd name="connsiteY51" fmla="*/ 6080759 h 6857999"/>
              <a:gd name="connsiteX52" fmla="*/ 7338058 w 12191998"/>
              <a:gd name="connsiteY52" fmla="*/ 6857999 h 6857999"/>
              <a:gd name="connsiteX53" fmla="*/ 0 w 12191998"/>
              <a:gd name="connsiteY5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2191998" h="6857999">
                <a:moveTo>
                  <a:pt x="9197338" y="4221479"/>
                </a:moveTo>
                <a:lnTo>
                  <a:pt x="8747758" y="5120639"/>
                </a:lnTo>
                <a:lnTo>
                  <a:pt x="9197338" y="6019799"/>
                </a:lnTo>
                <a:lnTo>
                  <a:pt x="10401298" y="6019799"/>
                </a:lnTo>
                <a:lnTo>
                  <a:pt x="10850878" y="5120639"/>
                </a:lnTo>
                <a:lnTo>
                  <a:pt x="10401298" y="4221479"/>
                </a:lnTo>
                <a:close/>
                <a:moveTo>
                  <a:pt x="7399018" y="3261359"/>
                </a:moveTo>
                <a:lnTo>
                  <a:pt x="6949438" y="4160519"/>
                </a:lnTo>
                <a:lnTo>
                  <a:pt x="7399018" y="5059679"/>
                </a:lnTo>
                <a:lnTo>
                  <a:pt x="8602978" y="5059679"/>
                </a:lnTo>
                <a:lnTo>
                  <a:pt x="9052558" y="4160519"/>
                </a:lnTo>
                <a:lnTo>
                  <a:pt x="8602978" y="3261359"/>
                </a:lnTo>
                <a:close/>
                <a:moveTo>
                  <a:pt x="9197338" y="2301240"/>
                </a:moveTo>
                <a:lnTo>
                  <a:pt x="8747758" y="3200400"/>
                </a:lnTo>
                <a:lnTo>
                  <a:pt x="9197338" y="4099559"/>
                </a:lnTo>
                <a:lnTo>
                  <a:pt x="10401298" y="4099559"/>
                </a:lnTo>
                <a:lnTo>
                  <a:pt x="10850878" y="3200400"/>
                </a:lnTo>
                <a:lnTo>
                  <a:pt x="10401298" y="2301240"/>
                </a:lnTo>
                <a:close/>
                <a:moveTo>
                  <a:pt x="9197338" y="381000"/>
                </a:moveTo>
                <a:lnTo>
                  <a:pt x="8747758" y="1280160"/>
                </a:lnTo>
                <a:lnTo>
                  <a:pt x="9197338" y="2179319"/>
                </a:lnTo>
                <a:lnTo>
                  <a:pt x="10401298" y="2179319"/>
                </a:lnTo>
                <a:lnTo>
                  <a:pt x="10850878" y="1280160"/>
                </a:lnTo>
                <a:lnTo>
                  <a:pt x="10401298" y="381000"/>
                </a:lnTo>
                <a:close/>
                <a:moveTo>
                  <a:pt x="0" y="0"/>
                </a:moveTo>
                <a:lnTo>
                  <a:pt x="10713718" y="0"/>
                </a:lnTo>
                <a:lnTo>
                  <a:pt x="10546078" y="335280"/>
                </a:lnTo>
                <a:lnTo>
                  <a:pt x="10995658" y="1234440"/>
                </a:lnTo>
                <a:lnTo>
                  <a:pt x="12191998" y="1234440"/>
                </a:lnTo>
                <a:lnTo>
                  <a:pt x="12191998" y="1348740"/>
                </a:lnTo>
                <a:lnTo>
                  <a:pt x="10995658" y="1348740"/>
                </a:lnTo>
                <a:lnTo>
                  <a:pt x="10546078" y="2247901"/>
                </a:lnTo>
                <a:lnTo>
                  <a:pt x="10995658" y="3147060"/>
                </a:lnTo>
                <a:lnTo>
                  <a:pt x="12191998" y="3147060"/>
                </a:lnTo>
                <a:lnTo>
                  <a:pt x="12191998" y="3261360"/>
                </a:lnTo>
                <a:lnTo>
                  <a:pt x="10995658" y="3261360"/>
                </a:lnTo>
                <a:lnTo>
                  <a:pt x="10546078" y="4160519"/>
                </a:lnTo>
                <a:lnTo>
                  <a:pt x="10995658" y="5059679"/>
                </a:lnTo>
                <a:lnTo>
                  <a:pt x="12191998" y="5059679"/>
                </a:lnTo>
                <a:lnTo>
                  <a:pt x="12191998" y="5181599"/>
                </a:lnTo>
                <a:lnTo>
                  <a:pt x="10995658" y="5181599"/>
                </a:lnTo>
                <a:lnTo>
                  <a:pt x="10546078" y="6080759"/>
                </a:lnTo>
                <a:lnTo>
                  <a:pt x="10934698" y="6857999"/>
                </a:lnTo>
                <a:lnTo>
                  <a:pt x="10759438" y="6857999"/>
                </a:lnTo>
                <a:lnTo>
                  <a:pt x="10401298" y="6141719"/>
                </a:lnTo>
                <a:lnTo>
                  <a:pt x="9197338" y="6141719"/>
                </a:lnTo>
                <a:lnTo>
                  <a:pt x="8839198" y="6857999"/>
                </a:lnTo>
                <a:lnTo>
                  <a:pt x="8663938" y="6857999"/>
                </a:lnTo>
                <a:lnTo>
                  <a:pt x="9052558" y="6080759"/>
                </a:lnTo>
                <a:lnTo>
                  <a:pt x="8602978" y="5181599"/>
                </a:lnTo>
                <a:lnTo>
                  <a:pt x="7399018" y="5181599"/>
                </a:lnTo>
                <a:lnTo>
                  <a:pt x="6949438" y="6080759"/>
                </a:lnTo>
                <a:lnTo>
                  <a:pt x="7338058" y="6857999"/>
                </a:lnTo>
                <a:lnTo>
                  <a:pt x="0" y="6857999"/>
                </a:lnTo>
                <a:close/>
              </a:path>
            </a:pathLst>
          </a:custGeom>
          <a:solidFill>
            <a:schemeClr val="accent1">
              <a:lumMod val="20000"/>
              <a:lumOff val="80000"/>
              <a:alpha val="8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p:cNvSpPr txBox="1"/>
          <p:nvPr/>
        </p:nvSpPr>
        <p:spPr>
          <a:xfrm>
            <a:off x="68843" y="29969"/>
            <a:ext cx="10152993" cy="707886"/>
          </a:xfrm>
          <a:prstGeom prst="rect">
            <a:avLst/>
          </a:prstGeom>
          <a:noFill/>
        </p:spPr>
        <p:txBody>
          <a:bodyPr wrap="square" rtlCol="0">
            <a:spAutoFit/>
          </a:bodyPr>
          <a:lstStyle/>
          <a:p>
            <a:r>
              <a:rPr lang="en-IN" sz="4000" b="1" u="sng" dirty="0" smtClean="0">
                <a:solidFill>
                  <a:schemeClr val="accent1">
                    <a:lumMod val="75000"/>
                  </a:schemeClr>
                </a:solidFill>
                <a:latin typeface="Arial Rounded MT Bold" panose="020F0704030504030204" pitchFamily="34" charset="0"/>
              </a:rPr>
              <a:t>Result and Performance Evaluation</a:t>
            </a:r>
            <a:endParaRPr lang="en-IN" sz="4000" b="1" u="sng" dirty="0">
              <a:solidFill>
                <a:schemeClr val="accent1">
                  <a:lumMod val="75000"/>
                </a:schemeClr>
              </a:solidFill>
              <a:latin typeface="Arial Rounded MT Bold" panose="020F0704030504030204" pitchFamily="34" charset="0"/>
            </a:endParaRPr>
          </a:p>
        </p:txBody>
      </p:sp>
      <p:sp>
        <p:nvSpPr>
          <p:cNvPr id="19" name="TextBox 18"/>
          <p:cNvSpPr txBox="1"/>
          <p:nvPr/>
        </p:nvSpPr>
        <p:spPr>
          <a:xfrm>
            <a:off x="90389" y="627828"/>
            <a:ext cx="7524356" cy="3170099"/>
          </a:xfrm>
          <a:prstGeom prst="rect">
            <a:avLst/>
          </a:prstGeom>
          <a:noFill/>
        </p:spPr>
        <p:txBody>
          <a:bodyPr wrap="square" rtlCol="0">
            <a:spAutoFit/>
          </a:bodyPr>
          <a:lstStyle/>
          <a:p>
            <a:r>
              <a:rPr lang="en-IN" sz="3200" b="1" dirty="0" smtClean="0">
                <a:solidFill>
                  <a:schemeClr val="accent1">
                    <a:lumMod val="75000"/>
                  </a:schemeClr>
                </a:solidFill>
              </a:rPr>
              <a:t>Result:</a:t>
            </a:r>
          </a:p>
          <a:p>
            <a:r>
              <a:rPr lang="en-US" sz="2400" u="sng" dirty="0">
                <a:solidFill>
                  <a:schemeClr val="accent1">
                    <a:lumMod val="75000"/>
                  </a:schemeClr>
                </a:solidFill>
              </a:rPr>
              <a:t>K-Means &amp; Hierarchical Models</a:t>
            </a:r>
            <a:r>
              <a:rPr lang="en-US" sz="2400" dirty="0">
                <a:solidFill>
                  <a:schemeClr val="accent1">
                    <a:lumMod val="75000"/>
                  </a:schemeClr>
                </a:solidFill>
              </a:rPr>
              <a:t>: Both algorithms were configured to partition the data into the predetermined 6 clusters</a:t>
            </a:r>
            <a:r>
              <a:rPr lang="en-US" sz="2400" dirty="0" smtClean="0">
                <a:solidFill>
                  <a:schemeClr val="accent1">
                    <a:lumMod val="75000"/>
                  </a:schemeClr>
                </a:solidFill>
              </a:rPr>
              <a:t>.</a:t>
            </a:r>
          </a:p>
          <a:p>
            <a:r>
              <a:rPr lang="en-US" sz="2400" u="sng" dirty="0">
                <a:solidFill>
                  <a:schemeClr val="accent1">
                    <a:lumMod val="75000"/>
                  </a:schemeClr>
                </a:solidFill>
              </a:rPr>
              <a:t>DBSCAN and Outlier Analysis</a:t>
            </a:r>
            <a:r>
              <a:rPr lang="en-US" sz="2400" dirty="0">
                <a:solidFill>
                  <a:schemeClr val="accent1">
                    <a:lumMod val="75000"/>
                  </a:schemeClr>
                </a:solidFill>
              </a:rPr>
              <a:t>: The DBSCAN model, operating on density principles, provided a unique and powerful insight. It identified 5 core, dense clusters and classified 44 customers as outliers</a:t>
            </a:r>
            <a:r>
              <a:rPr lang="en-US" sz="2400" dirty="0"/>
              <a:t>.</a:t>
            </a:r>
            <a:endParaRPr lang="en-IN" sz="2400" dirty="0">
              <a:solidFill>
                <a:schemeClr val="accent1">
                  <a:lumMod val="75000"/>
                </a:schemeClr>
              </a:solidFill>
            </a:endParaRPr>
          </a:p>
        </p:txBody>
      </p:sp>
      <p:sp>
        <p:nvSpPr>
          <p:cNvPr id="20" name="TextBox 19"/>
          <p:cNvSpPr txBox="1"/>
          <p:nvPr/>
        </p:nvSpPr>
        <p:spPr>
          <a:xfrm>
            <a:off x="68843" y="3797927"/>
            <a:ext cx="6526924" cy="1077218"/>
          </a:xfrm>
          <a:prstGeom prst="rect">
            <a:avLst/>
          </a:prstGeom>
          <a:noFill/>
        </p:spPr>
        <p:txBody>
          <a:bodyPr wrap="square" rtlCol="0">
            <a:spAutoFit/>
          </a:bodyPr>
          <a:lstStyle/>
          <a:p>
            <a:r>
              <a:rPr lang="en-IN" sz="3200" b="1" dirty="0" err="1" smtClean="0">
                <a:solidFill>
                  <a:schemeClr val="accent1">
                    <a:lumMod val="75000"/>
                  </a:schemeClr>
                </a:solidFill>
                <a:latin typeface="+mj-lt"/>
              </a:rPr>
              <a:t>Perfomance</a:t>
            </a:r>
            <a:r>
              <a:rPr lang="en-IN" sz="3200" b="1" dirty="0" smtClean="0">
                <a:solidFill>
                  <a:schemeClr val="accent1">
                    <a:lumMod val="75000"/>
                  </a:schemeClr>
                </a:solidFill>
                <a:latin typeface="+mj-lt"/>
              </a:rPr>
              <a:t> (</a:t>
            </a:r>
            <a:r>
              <a:rPr lang="en-IN" sz="3200" b="1" dirty="0" err="1" smtClean="0">
                <a:solidFill>
                  <a:schemeClr val="accent1">
                    <a:lumMod val="75000"/>
                  </a:schemeClr>
                </a:solidFill>
                <a:latin typeface="+mj-lt"/>
              </a:rPr>
              <a:t>Silhousette</a:t>
            </a:r>
            <a:r>
              <a:rPr lang="en-IN" sz="3200" b="1" dirty="0" smtClean="0">
                <a:solidFill>
                  <a:schemeClr val="accent1">
                    <a:lumMod val="75000"/>
                  </a:schemeClr>
                </a:solidFill>
                <a:latin typeface="+mj-lt"/>
              </a:rPr>
              <a:t> Score)</a:t>
            </a:r>
            <a:r>
              <a:rPr lang="en-IN" sz="3200" b="1" dirty="0">
                <a:solidFill>
                  <a:schemeClr val="accent1">
                    <a:lumMod val="75000"/>
                  </a:schemeClr>
                </a:solidFill>
              </a:rPr>
              <a:t> :</a:t>
            </a:r>
          </a:p>
          <a:p>
            <a:endParaRPr lang="en-IN" sz="3200" b="1" dirty="0">
              <a:solidFill>
                <a:schemeClr val="accent1">
                  <a:lumMod val="75000"/>
                </a:schemeClr>
              </a:solidFill>
              <a:latin typeface="+mj-lt"/>
            </a:endParaRPr>
          </a:p>
        </p:txBody>
      </p:sp>
      <p:graphicFrame>
        <p:nvGraphicFramePr>
          <p:cNvPr id="22" name="Table 21"/>
          <p:cNvGraphicFramePr>
            <a:graphicFrameLocks noGrp="1"/>
          </p:cNvGraphicFramePr>
          <p:nvPr>
            <p:extLst>
              <p:ext uri="{D42A27DB-BD31-4B8C-83A1-F6EECF244321}">
                <p14:modId xmlns:p14="http://schemas.microsoft.com/office/powerpoint/2010/main" val="3552868374"/>
              </p:ext>
            </p:extLst>
          </p:nvPr>
        </p:nvGraphicFramePr>
        <p:xfrm>
          <a:off x="90391" y="4395787"/>
          <a:ext cx="6846438" cy="2273907"/>
        </p:xfrm>
        <a:graphic>
          <a:graphicData uri="http://schemas.openxmlformats.org/drawingml/2006/table">
            <a:tbl>
              <a:tblPr firstRow="1" bandRow="1">
                <a:tableStyleId>{5C22544A-7EE6-4342-B048-85BDC9FD1C3A}</a:tableStyleId>
              </a:tblPr>
              <a:tblGrid>
                <a:gridCol w="1864533">
                  <a:extLst>
                    <a:ext uri="{9D8B030D-6E8A-4147-A177-3AD203B41FA5}">
                      <a16:colId xmlns:a16="http://schemas.microsoft.com/office/drawing/2014/main" val="2618509687"/>
                    </a:ext>
                  </a:extLst>
                </a:gridCol>
                <a:gridCol w="2017986">
                  <a:extLst>
                    <a:ext uri="{9D8B030D-6E8A-4147-A177-3AD203B41FA5}">
                      <a16:colId xmlns:a16="http://schemas.microsoft.com/office/drawing/2014/main" val="569398829"/>
                    </a:ext>
                  </a:extLst>
                </a:gridCol>
                <a:gridCol w="2963919">
                  <a:extLst>
                    <a:ext uri="{9D8B030D-6E8A-4147-A177-3AD203B41FA5}">
                      <a16:colId xmlns:a16="http://schemas.microsoft.com/office/drawing/2014/main" val="163502990"/>
                    </a:ext>
                  </a:extLst>
                </a:gridCol>
              </a:tblGrid>
              <a:tr h="544609">
                <a:tc>
                  <a:txBody>
                    <a:bodyPr/>
                    <a:lstStyle/>
                    <a:p>
                      <a:pPr algn="ctr"/>
                      <a:r>
                        <a:rPr lang="en-IN" dirty="0" smtClean="0"/>
                        <a:t>Model</a:t>
                      </a:r>
                      <a:endParaRPr lang="en-IN" dirty="0"/>
                    </a:p>
                  </a:txBody>
                  <a:tcPr/>
                </a:tc>
                <a:tc>
                  <a:txBody>
                    <a:bodyPr/>
                    <a:lstStyle/>
                    <a:p>
                      <a:pPr algn="ctr"/>
                      <a:r>
                        <a:rPr lang="en-IN" sz="1800" b="1" kern="1200" dirty="0" err="1" smtClean="0">
                          <a:solidFill>
                            <a:schemeClr val="bg1"/>
                          </a:solidFill>
                          <a:latin typeface="+mn-lt"/>
                          <a:ea typeface="+mn-ea"/>
                          <a:cs typeface="+mn-cs"/>
                        </a:rPr>
                        <a:t>Silhousette</a:t>
                      </a:r>
                      <a:r>
                        <a:rPr lang="en-IN" sz="1800" b="1" kern="1200" dirty="0" smtClean="0">
                          <a:solidFill>
                            <a:schemeClr val="bg1"/>
                          </a:solidFill>
                          <a:latin typeface="+mn-lt"/>
                          <a:ea typeface="+mn-ea"/>
                          <a:cs typeface="+mn-cs"/>
                        </a:rPr>
                        <a:t> Score</a:t>
                      </a:r>
                      <a:endParaRPr lang="en-IN" b="1" dirty="0">
                        <a:solidFill>
                          <a:schemeClr val="bg1"/>
                        </a:solidFill>
                      </a:endParaRPr>
                    </a:p>
                  </a:txBody>
                  <a:tcPr/>
                </a:tc>
                <a:tc>
                  <a:txBody>
                    <a:bodyPr/>
                    <a:lstStyle/>
                    <a:p>
                      <a:pPr algn="ctr"/>
                      <a:r>
                        <a:rPr lang="en-IN" dirty="0" smtClean="0"/>
                        <a:t>Key Insight</a:t>
                      </a:r>
                      <a:endParaRPr lang="en-IN" dirty="0"/>
                    </a:p>
                  </a:txBody>
                  <a:tcPr/>
                </a:tc>
                <a:extLst>
                  <a:ext uri="{0D108BD9-81ED-4DB2-BD59-A6C34878D82A}">
                    <a16:rowId xmlns:a16="http://schemas.microsoft.com/office/drawing/2014/main" val="1909503616"/>
                  </a:ext>
                </a:extLst>
              </a:tr>
              <a:tr h="544609">
                <a:tc>
                  <a:txBody>
                    <a:bodyPr/>
                    <a:lstStyle/>
                    <a:p>
                      <a:pPr algn="ctr"/>
                      <a:r>
                        <a:rPr lang="en-IN" dirty="0" smtClean="0"/>
                        <a:t>K-Means(k=6)</a:t>
                      </a:r>
                      <a:endParaRPr lang="en-IN" dirty="0"/>
                    </a:p>
                  </a:txBody>
                  <a:tcPr/>
                </a:tc>
                <a:tc>
                  <a:txBody>
                    <a:bodyPr/>
                    <a:lstStyle/>
                    <a:p>
                      <a:pPr algn="ctr"/>
                      <a:r>
                        <a:rPr lang="en-IN" dirty="0" smtClean="0"/>
                        <a:t>0.501</a:t>
                      </a:r>
                      <a:endParaRPr lang="en-IN" dirty="0"/>
                    </a:p>
                  </a:txBody>
                  <a:tcPr/>
                </a:tc>
                <a:tc>
                  <a:txBody>
                    <a:bodyPr/>
                    <a:lstStyle/>
                    <a:p>
                      <a:pPr algn="ctr"/>
                      <a:r>
                        <a:rPr lang="en-IN" dirty="0" smtClean="0"/>
                        <a:t>6 well-defined clusters</a:t>
                      </a:r>
                      <a:endParaRPr lang="en-IN" dirty="0"/>
                    </a:p>
                  </a:txBody>
                  <a:tcPr/>
                </a:tc>
                <a:extLst>
                  <a:ext uri="{0D108BD9-81ED-4DB2-BD59-A6C34878D82A}">
                    <a16:rowId xmlns:a16="http://schemas.microsoft.com/office/drawing/2014/main" val="4164285424"/>
                  </a:ext>
                </a:extLst>
              </a:tr>
              <a:tr h="544609">
                <a:tc>
                  <a:txBody>
                    <a:bodyPr/>
                    <a:lstStyle/>
                    <a:p>
                      <a:pPr algn="ctr"/>
                      <a:r>
                        <a:rPr lang="en-IN" dirty="0" smtClean="0"/>
                        <a:t>Hierarchical(k=6)</a:t>
                      </a:r>
                      <a:endParaRPr lang="en-IN" dirty="0"/>
                    </a:p>
                  </a:txBody>
                  <a:tcPr/>
                </a:tc>
                <a:tc>
                  <a:txBody>
                    <a:bodyPr/>
                    <a:lstStyle/>
                    <a:p>
                      <a:pPr algn="ctr"/>
                      <a:r>
                        <a:rPr lang="en-IN" dirty="0" smtClean="0"/>
                        <a:t>0.480</a:t>
                      </a:r>
                      <a:endParaRPr lang="en-IN" dirty="0"/>
                    </a:p>
                  </a:txBody>
                  <a:tcPr/>
                </a:tc>
                <a:tc>
                  <a:txBody>
                    <a:bodyPr/>
                    <a:lstStyle/>
                    <a:p>
                      <a:pPr algn="ctr"/>
                      <a:r>
                        <a:rPr lang="en-IN" dirty="0" smtClean="0"/>
                        <a:t>Confirmed 6-cluster structure</a:t>
                      </a:r>
                      <a:endParaRPr lang="en-IN" dirty="0"/>
                    </a:p>
                  </a:txBody>
                  <a:tcPr/>
                </a:tc>
                <a:extLst>
                  <a:ext uri="{0D108BD9-81ED-4DB2-BD59-A6C34878D82A}">
                    <a16:rowId xmlns:a16="http://schemas.microsoft.com/office/drawing/2014/main" val="3224773133"/>
                  </a:ext>
                </a:extLst>
              </a:tr>
              <a:tr h="544609">
                <a:tc>
                  <a:txBody>
                    <a:bodyPr/>
                    <a:lstStyle/>
                    <a:p>
                      <a:pPr algn="ctr"/>
                      <a:r>
                        <a:rPr lang="en-IN" dirty="0" smtClean="0"/>
                        <a:t>DBSCAN</a:t>
                      </a:r>
                      <a:endParaRPr lang="en-IN" dirty="0"/>
                    </a:p>
                  </a:txBody>
                  <a:tcPr/>
                </a:tc>
                <a:tc>
                  <a:txBody>
                    <a:bodyPr/>
                    <a:lstStyle/>
                    <a:p>
                      <a:pPr algn="ctr"/>
                      <a:r>
                        <a:rPr lang="en-IN" dirty="0" smtClean="0"/>
                        <a:t>N/A*</a:t>
                      </a:r>
                      <a:endParaRPr lang="en-IN" dirty="0"/>
                    </a:p>
                  </a:txBody>
                  <a:tcPr/>
                </a:tc>
                <a:tc>
                  <a:txBody>
                    <a:bodyPr/>
                    <a:lstStyle/>
                    <a:p>
                      <a:pPr algn="ctr"/>
                      <a:r>
                        <a:rPr lang="en-US" dirty="0" smtClean="0"/>
                        <a:t>Found 5 core groups + 44 outliers</a:t>
                      </a:r>
                      <a:endParaRPr lang="en-IN" dirty="0"/>
                    </a:p>
                  </a:txBody>
                  <a:tcPr/>
                </a:tc>
                <a:extLst>
                  <a:ext uri="{0D108BD9-81ED-4DB2-BD59-A6C34878D82A}">
                    <a16:rowId xmlns:a16="http://schemas.microsoft.com/office/drawing/2014/main" val="3613216034"/>
                  </a:ext>
                </a:extLst>
              </a:tr>
            </a:tbl>
          </a:graphicData>
        </a:graphic>
      </p:graphicFrame>
    </p:spTree>
    <p:extLst>
      <p:ext uri="{BB962C8B-B14F-4D97-AF65-F5344CB8AC3E}">
        <p14:creationId xmlns:p14="http://schemas.microsoft.com/office/powerpoint/2010/main" val="40510820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17" name="Freeform 16"/>
          <p:cNvSpPr/>
          <p:nvPr/>
        </p:nvSpPr>
        <p:spPr>
          <a:xfrm>
            <a:off x="2" y="2"/>
            <a:ext cx="12191998" cy="6857999"/>
          </a:xfrm>
          <a:custGeom>
            <a:avLst/>
            <a:gdLst>
              <a:gd name="connsiteX0" fmla="*/ 8717154 w 12191998"/>
              <a:gd name="connsiteY0" fmla="*/ 4330974 h 6857999"/>
              <a:gd name="connsiteX1" fmla="*/ 10159141 w 12191998"/>
              <a:gd name="connsiteY1" fmla="*/ 6775097 h 6857999"/>
              <a:gd name="connsiteX2" fmla="*/ 11488496 w 12191998"/>
              <a:gd name="connsiteY2" fmla="*/ 4343368 h 6857999"/>
              <a:gd name="connsiteX3" fmla="*/ 10136050 w 12191998"/>
              <a:gd name="connsiteY3" fmla="*/ 1820918 h 6857999"/>
              <a:gd name="connsiteX4" fmla="*/ 8717153 w 12191998"/>
              <a:gd name="connsiteY4" fmla="*/ 4201510 h 6857999"/>
              <a:gd name="connsiteX5" fmla="*/ 11554946 w 12191998"/>
              <a:gd name="connsiteY5" fmla="*/ 4201510 h 6857999"/>
              <a:gd name="connsiteX6" fmla="*/ 12180270 w 12191998"/>
              <a:gd name="connsiteY6" fmla="*/ 0 h 6857999"/>
              <a:gd name="connsiteX7" fmla="*/ 12191998 w 12191998"/>
              <a:gd name="connsiteY7" fmla="*/ 0 h 6857999"/>
              <a:gd name="connsiteX8" fmla="*/ 12191998 w 12191998"/>
              <a:gd name="connsiteY8" fmla="*/ 19677 h 6857999"/>
              <a:gd name="connsiteX9" fmla="*/ 0 w 12191998"/>
              <a:gd name="connsiteY9" fmla="*/ 0 h 6857999"/>
              <a:gd name="connsiteX10" fmla="*/ 9230117 w 12191998"/>
              <a:gd name="connsiteY10" fmla="*/ 0 h 6857999"/>
              <a:gd name="connsiteX11" fmla="*/ 10141650 w 12191998"/>
              <a:gd name="connsiteY11" fmla="*/ 1545021 h 6857999"/>
              <a:gd name="connsiteX12" fmla="*/ 10986268 w 12191998"/>
              <a:gd name="connsiteY12" fmla="*/ 0 h 6857999"/>
              <a:gd name="connsiteX13" fmla="*/ 11184224 w 12191998"/>
              <a:gd name="connsiteY13" fmla="*/ 0 h 6857999"/>
              <a:gd name="connsiteX14" fmla="*/ 10263350 w 12191998"/>
              <a:gd name="connsiteY14" fmla="*/ 1545021 h 6857999"/>
              <a:gd name="connsiteX15" fmla="*/ 12191998 w 12191998"/>
              <a:gd name="connsiteY15" fmla="*/ 1545021 h 6857999"/>
              <a:gd name="connsiteX16" fmla="*/ 12191998 w 12191998"/>
              <a:gd name="connsiteY16" fmla="*/ 1766012 h 6857999"/>
              <a:gd name="connsiteX17" fmla="*/ 10263350 w 12191998"/>
              <a:gd name="connsiteY17" fmla="*/ 1757386 h 6857999"/>
              <a:gd name="connsiteX18" fmla="*/ 11705337 w 12191998"/>
              <a:gd name="connsiteY18" fmla="*/ 4201509 h 6857999"/>
              <a:gd name="connsiteX19" fmla="*/ 12191998 w 12191998"/>
              <a:gd name="connsiteY19" fmla="*/ 3311283 h 6857999"/>
              <a:gd name="connsiteX20" fmla="*/ 12191998 w 12191998"/>
              <a:gd name="connsiteY20" fmla="*/ 3600226 h 6857999"/>
              <a:gd name="connsiteX21" fmla="*/ 11833617 w 12191998"/>
              <a:gd name="connsiteY21" fmla="*/ 4201509 h 6857999"/>
              <a:gd name="connsiteX22" fmla="*/ 12191998 w 12191998"/>
              <a:gd name="connsiteY22" fmla="*/ 4201509 h 6857999"/>
              <a:gd name="connsiteX23" fmla="*/ 12191998 w 12191998"/>
              <a:gd name="connsiteY23" fmla="*/ 4374135 h 6857999"/>
              <a:gd name="connsiteX24" fmla="*/ 11809547 w 12191998"/>
              <a:gd name="connsiteY24" fmla="*/ 4372425 h 6857999"/>
              <a:gd name="connsiteX25" fmla="*/ 12191998 w 12191998"/>
              <a:gd name="connsiteY25" fmla="*/ 5020667 h 6857999"/>
              <a:gd name="connsiteX26" fmla="*/ 12191998 w 12191998"/>
              <a:gd name="connsiteY26" fmla="*/ 5249752 h 6857999"/>
              <a:gd name="connsiteX27" fmla="*/ 11682247 w 12191998"/>
              <a:gd name="connsiteY27" fmla="*/ 4394503 h 6857999"/>
              <a:gd name="connsiteX28" fmla="*/ 10263350 w 12191998"/>
              <a:gd name="connsiteY28" fmla="*/ 6775096 h 6857999"/>
              <a:gd name="connsiteX29" fmla="*/ 12191998 w 12191998"/>
              <a:gd name="connsiteY29" fmla="*/ 6775096 h 6857999"/>
              <a:gd name="connsiteX30" fmla="*/ 12191998 w 12191998"/>
              <a:gd name="connsiteY30" fmla="*/ 6857999 h 6857999"/>
              <a:gd name="connsiteX31" fmla="*/ 0 w 12191998"/>
              <a:gd name="connsiteY31"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191998" h="6857999">
                <a:moveTo>
                  <a:pt x="8717154" y="4330974"/>
                </a:moveTo>
                <a:lnTo>
                  <a:pt x="10159141" y="6775097"/>
                </a:lnTo>
                <a:lnTo>
                  <a:pt x="11488496" y="4343368"/>
                </a:lnTo>
                <a:close/>
                <a:moveTo>
                  <a:pt x="10136050" y="1820918"/>
                </a:moveTo>
                <a:lnTo>
                  <a:pt x="8717153" y="4201510"/>
                </a:lnTo>
                <a:lnTo>
                  <a:pt x="11554946" y="4201510"/>
                </a:lnTo>
                <a:close/>
                <a:moveTo>
                  <a:pt x="12180270" y="0"/>
                </a:moveTo>
                <a:lnTo>
                  <a:pt x="12191998" y="0"/>
                </a:lnTo>
                <a:lnTo>
                  <a:pt x="12191998" y="19677"/>
                </a:lnTo>
                <a:close/>
                <a:moveTo>
                  <a:pt x="0" y="0"/>
                </a:moveTo>
                <a:lnTo>
                  <a:pt x="9230117" y="0"/>
                </a:lnTo>
                <a:lnTo>
                  <a:pt x="10141650" y="1545021"/>
                </a:lnTo>
                <a:lnTo>
                  <a:pt x="10986268" y="0"/>
                </a:lnTo>
                <a:lnTo>
                  <a:pt x="11184224" y="0"/>
                </a:lnTo>
                <a:lnTo>
                  <a:pt x="10263350" y="1545021"/>
                </a:lnTo>
                <a:lnTo>
                  <a:pt x="12191998" y="1545021"/>
                </a:lnTo>
                <a:lnTo>
                  <a:pt x="12191998" y="1766012"/>
                </a:lnTo>
                <a:lnTo>
                  <a:pt x="10263350" y="1757386"/>
                </a:lnTo>
                <a:lnTo>
                  <a:pt x="11705337" y="4201509"/>
                </a:lnTo>
                <a:lnTo>
                  <a:pt x="12191998" y="3311283"/>
                </a:lnTo>
                <a:lnTo>
                  <a:pt x="12191998" y="3600226"/>
                </a:lnTo>
                <a:lnTo>
                  <a:pt x="11833617" y="4201509"/>
                </a:lnTo>
                <a:lnTo>
                  <a:pt x="12191998" y="4201509"/>
                </a:lnTo>
                <a:lnTo>
                  <a:pt x="12191998" y="4374135"/>
                </a:lnTo>
                <a:lnTo>
                  <a:pt x="11809547" y="4372425"/>
                </a:lnTo>
                <a:lnTo>
                  <a:pt x="12191998" y="5020667"/>
                </a:lnTo>
                <a:lnTo>
                  <a:pt x="12191998" y="5249752"/>
                </a:lnTo>
                <a:lnTo>
                  <a:pt x="11682247" y="4394503"/>
                </a:lnTo>
                <a:lnTo>
                  <a:pt x="10263350" y="6775096"/>
                </a:lnTo>
                <a:lnTo>
                  <a:pt x="12191998" y="6775096"/>
                </a:lnTo>
                <a:lnTo>
                  <a:pt x="12191998" y="6857999"/>
                </a:lnTo>
                <a:lnTo>
                  <a:pt x="0" y="6857999"/>
                </a:lnTo>
                <a:close/>
              </a:path>
            </a:pathLst>
          </a:custGeom>
          <a:solidFill>
            <a:srgbClr val="B9B9FF">
              <a:alpha val="8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TextBox 17"/>
          <p:cNvSpPr txBox="1"/>
          <p:nvPr/>
        </p:nvSpPr>
        <p:spPr>
          <a:xfrm>
            <a:off x="91440" y="101756"/>
            <a:ext cx="9372600" cy="584775"/>
          </a:xfrm>
          <a:prstGeom prst="rect">
            <a:avLst/>
          </a:prstGeom>
          <a:noFill/>
        </p:spPr>
        <p:txBody>
          <a:bodyPr wrap="square" rtlCol="0">
            <a:spAutoFit/>
          </a:bodyPr>
          <a:lstStyle/>
          <a:p>
            <a:r>
              <a:rPr lang="en-US" sz="3200" b="1" u="sng" dirty="0">
                <a:latin typeface="Arial Rounded MT Bold" panose="020F0704030504030204" pitchFamily="34" charset="0"/>
              </a:rPr>
              <a:t>Segment Analysis and Persona Development</a:t>
            </a:r>
            <a:endParaRPr lang="en-IN" sz="3200" b="1" u="sng" dirty="0">
              <a:latin typeface="Arial Rounded MT Bold" panose="020F0704030504030204" pitchFamily="34" charset="0"/>
            </a:endParaRPr>
          </a:p>
        </p:txBody>
      </p:sp>
      <p:sp>
        <p:nvSpPr>
          <p:cNvPr id="19" name="TextBox 18"/>
          <p:cNvSpPr txBox="1"/>
          <p:nvPr/>
        </p:nvSpPr>
        <p:spPr>
          <a:xfrm>
            <a:off x="91440" y="619996"/>
            <a:ext cx="6217920" cy="461665"/>
          </a:xfrm>
          <a:prstGeom prst="rect">
            <a:avLst/>
          </a:prstGeom>
          <a:noFill/>
        </p:spPr>
        <p:txBody>
          <a:bodyPr wrap="square" rtlCol="0">
            <a:spAutoFit/>
          </a:bodyPr>
          <a:lstStyle/>
          <a:p>
            <a:r>
              <a:rPr lang="en-US" sz="2400" b="1" dirty="0"/>
              <a:t>Visualization of Final Customer </a:t>
            </a:r>
            <a:r>
              <a:rPr lang="en-US" sz="2400" b="1" dirty="0" smtClean="0"/>
              <a:t>Segments &amp;</a:t>
            </a:r>
            <a:endParaRPr lang="en-IN" sz="2400" b="1" dirty="0"/>
          </a:p>
        </p:txBody>
      </p:sp>
      <p:pic>
        <p:nvPicPr>
          <p:cNvPr id="20" name="Picture 19"/>
          <p:cNvPicPr>
            <a:picLocks noChangeAspect="1"/>
          </p:cNvPicPr>
          <p:nvPr/>
        </p:nvPicPr>
        <p:blipFill>
          <a:blip r:embed="rId3"/>
          <a:stretch>
            <a:fillRect/>
          </a:stretch>
        </p:blipFill>
        <p:spPr>
          <a:xfrm>
            <a:off x="274320" y="1081662"/>
            <a:ext cx="4069080" cy="2401560"/>
          </a:xfrm>
          <a:prstGeom prst="rect">
            <a:avLst/>
          </a:prstGeom>
          <a:noFill/>
        </p:spPr>
      </p:pic>
      <p:pic>
        <p:nvPicPr>
          <p:cNvPr id="21" name="Picture 20"/>
          <p:cNvPicPr>
            <a:picLocks noChangeAspect="1"/>
          </p:cNvPicPr>
          <p:nvPr/>
        </p:nvPicPr>
        <p:blipFill>
          <a:blip r:embed="rId4"/>
          <a:stretch>
            <a:fillRect/>
          </a:stretch>
        </p:blipFill>
        <p:spPr>
          <a:xfrm>
            <a:off x="4587240" y="1074875"/>
            <a:ext cx="4045912" cy="2391790"/>
          </a:xfrm>
          <a:prstGeom prst="rect">
            <a:avLst/>
          </a:prstGeom>
        </p:spPr>
      </p:pic>
      <p:sp>
        <p:nvSpPr>
          <p:cNvPr id="26" name="TextBox 25"/>
          <p:cNvSpPr txBox="1"/>
          <p:nvPr/>
        </p:nvSpPr>
        <p:spPr>
          <a:xfrm>
            <a:off x="358140" y="3446610"/>
            <a:ext cx="3901440" cy="523220"/>
          </a:xfrm>
          <a:prstGeom prst="rect">
            <a:avLst/>
          </a:prstGeom>
          <a:noFill/>
        </p:spPr>
        <p:txBody>
          <a:bodyPr wrap="square" rtlCol="0">
            <a:spAutoFit/>
          </a:bodyPr>
          <a:lstStyle/>
          <a:p>
            <a:r>
              <a:rPr lang="en-US" sz="1400" i="1" dirty="0"/>
              <a:t>2D scatter plot of the six clusters using Annual Income and Spending Score with their centroids</a:t>
            </a:r>
            <a:endParaRPr lang="en-IN" sz="1400" i="1" dirty="0"/>
          </a:p>
        </p:txBody>
      </p:sp>
      <p:sp>
        <p:nvSpPr>
          <p:cNvPr id="27" name="TextBox 26"/>
          <p:cNvSpPr txBox="1"/>
          <p:nvPr/>
        </p:nvSpPr>
        <p:spPr>
          <a:xfrm>
            <a:off x="4785358" y="3429215"/>
            <a:ext cx="3649676" cy="523220"/>
          </a:xfrm>
          <a:prstGeom prst="rect">
            <a:avLst/>
          </a:prstGeom>
          <a:noFill/>
        </p:spPr>
        <p:txBody>
          <a:bodyPr wrap="square" rtlCol="0">
            <a:spAutoFit/>
          </a:bodyPr>
          <a:lstStyle/>
          <a:p>
            <a:r>
              <a:rPr lang="en-US" sz="1400" i="1" dirty="0"/>
              <a:t>3D view including Visit Frequency for a multi-dimensional perspective.</a:t>
            </a:r>
            <a:endParaRPr lang="en-IN" sz="1400" i="1" dirty="0"/>
          </a:p>
        </p:txBody>
      </p:sp>
      <p:sp>
        <p:nvSpPr>
          <p:cNvPr id="28" name="TextBox 27"/>
          <p:cNvSpPr txBox="1"/>
          <p:nvPr/>
        </p:nvSpPr>
        <p:spPr>
          <a:xfrm>
            <a:off x="5734203" y="619995"/>
            <a:ext cx="4712817" cy="461665"/>
          </a:xfrm>
          <a:prstGeom prst="rect">
            <a:avLst/>
          </a:prstGeom>
          <a:noFill/>
        </p:spPr>
        <p:txBody>
          <a:bodyPr wrap="square" rtlCol="0">
            <a:spAutoFit/>
          </a:bodyPr>
          <a:lstStyle/>
          <a:p>
            <a:r>
              <a:rPr lang="en-IN" sz="2400" b="1" dirty="0"/>
              <a:t>Customer Persona Profiles</a:t>
            </a:r>
            <a:endParaRPr lang="en-IN" sz="2400" b="1" dirty="0"/>
          </a:p>
        </p:txBody>
      </p:sp>
      <p:graphicFrame>
        <p:nvGraphicFramePr>
          <p:cNvPr id="29" name="Table 28"/>
          <p:cNvGraphicFramePr>
            <a:graphicFrameLocks noGrp="1"/>
          </p:cNvGraphicFramePr>
          <p:nvPr>
            <p:extLst>
              <p:ext uri="{D42A27DB-BD31-4B8C-83A1-F6EECF244321}">
                <p14:modId xmlns:p14="http://schemas.microsoft.com/office/powerpoint/2010/main" val="1151453008"/>
              </p:ext>
            </p:extLst>
          </p:nvPr>
        </p:nvGraphicFramePr>
        <p:xfrm>
          <a:off x="274320" y="4042077"/>
          <a:ext cx="8358829" cy="2761570"/>
        </p:xfrm>
        <a:graphic>
          <a:graphicData uri="http://schemas.openxmlformats.org/drawingml/2006/table">
            <a:tbl>
              <a:tblPr firstRow="1" bandRow="1">
                <a:tableStyleId>{073A0DAA-6AF3-43AB-8588-CEC1D06C72B9}</a:tableStyleId>
              </a:tblPr>
              <a:tblGrid>
                <a:gridCol w="864146">
                  <a:extLst>
                    <a:ext uri="{9D8B030D-6E8A-4147-A177-3AD203B41FA5}">
                      <a16:colId xmlns:a16="http://schemas.microsoft.com/office/drawing/2014/main" val="3443578359"/>
                    </a:ext>
                  </a:extLst>
                </a:gridCol>
                <a:gridCol w="1693558">
                  <a:extLst>
                    <a:ext uri="{9D8B030D-6E8A-4147-A177-3AD203B41FA5}">
                      <a16:colId xmlns:a16="http://schemas.microsoft.com/office/drawing/2014/main" val="1081856453"/>
                    </a:ext>
                  </a:extLst>
                </a:gridCol>
                <a:gridCol w="1822632">
                  <a:extLst>
                    <a:ext uri="{9D8B030D-6E8A-4147-A177-3AD203B41FA5}">
                      <a16:colId xmlns:a16="http://schemas.microsoft.com/office/drawing/2014/main" val="4190657045"/>
                    </a:ext>
                  </a:extLst>
                </a:gridCol>
                <a:gridCol w="1877287">
                  <a:extLst>
                    <a:ext uri="{9D8B030D-6E8A-4147-A177-3AD203B41FA5}">
                      <a16:colId xmlns:a16="http://schemas.microsoft.com/office/drawing/2014/main" val="1666117550"/>
                    </a:ext>
                  </a:extLst>
                </a:gridCol>
                <a:gridCol w="759854">
                  <a:extLst>
                    <a:ext uri="{9D8B030D-6E8A-4147-A177-3AD203B41FA5}">
                      <a16:colId xmlns:a16="http://schemas.microsoft.com/office/drawing/2014/main" val="3378961285"/>
                    </a:ext>
                  </a:extLst>
                </a:gridCol>
                <a:gridCol w="1341352">
                  <a:extLst>
                    <a:ext uri="{9D8B030D-6E8A-4147-A177-3AD203B41FA5}">
                      <a16:colId xmlns:a16="http://schemas.microsoft.com/office/drawing/2014/main" val="1325208386"/>
                    </a:ext>
                  </a:extLst>
                </a:gridCol>
              </a:tblGrid>
              <a:tr h="567010">
                <a:tc>
                  <a:txBody>
                    <a:bodyPr/>
                    <a:lstStyle/>
                    <a:p>
                      <a:pPr algn="ctr"/>
                      <a:r>
                        <a:rPr lang="en-IN" dirty="0" smtClean="0"/>
                        <a:t>Cluster</a:t>
                      </a:r>
                      <a:endParaRPr lang="en-IN" dirty="0"/>
                    </a:p>
                  </a:txBody>
                  <a:tcPr/>
                </a:tc>
                <a:tc>
                  <a:txBody>
                    <a:bodyPr/>
                    <a:lstStyle/>
                    <a:p>
                      <a:pPr algn="ctr"/>
                      <a:r>
                        <a:rPr lang="en-IN" dirty="0" smtClean="0"/>
                        <a:t>Annual</a:t>
                      </a:r>
                      <a:r>
                        <a:rPr lang="en-IN" baseline="0" dirty="0" smtClean="0"/>
                        <a:t> income</a:t>
                      </a:r>
                      <a:endParaRPr lang="en-IN" dirty="0"/>
                    </a:p>
                  </a:txBody>
                  <a:tcPr/>
                </a:tc>
                <a:tc>
                  <a:txBody>
                    <a:bodyPr/>
                    <a:lstStyle/>
                    <a:p>
                      <a:pPr algn="ctr"/>
                      <a:r>
                        <a:rPr lang="en-IN" dirty="0" smtClean="0"/>
                        <a:t>Spending Score</a:t>
                      </a:r>
                      <a:endParaRPr lang="en-IN" dirty="0"/>
                    </a:p>
                  </a:txBody>
                  <a:tcPr/>
                </a:tc>
                <a:tc>
                  <a:txBody>
                    <a:bodyPr/>
                    <a:lstStyle/>
                    <a:p>
                      <a:pPr algn="ctr"/>
                      <a:r>
                        <a:rPr lang="en-IN" dirty="0" smtClean="0"/>
                        <a:t>Visit Frequency</a:t>
                      </a:r>
                      <a:endParaRPr lang="en-IN" dirty="0"/>
                    </a:p>
                  </a:txBody>
                  <a:tcPr/>
                </a:tc>
                <a:tc>
                  <a:txBody>
                    <a:bodyPr/>
                    <a:lstStyle/>
                    <a:p>
                      <a:pPr algn="ctr"/>
                      <a:r>
                        <a:rPr lang="en-IN" dirty="0" smtClean="0"/>
                        <a:t>Age</a:t>
                      </a:r>
                      <a:endParaRPr lang="en-IN" dirty="0"/>
                    </a:p>
                  </a:txBody>
                  <a:tcPr/>
                </a:tc>
                <a:tc>
                  <a:txBody>
                    <a:bodyPr/>
                    <a:lstStyle/>
                    <a:p>
                      <a:pPr algn="ctr"/>
                      <a:r>
                        <a:rPr lang="en-IN" dirty="0" smtClean="0"/>
                        <a:t>Age group</a:t>
                      </a:r>
                      <a:endParaRPr lang="en-IN" dirty="0"/>
                    </a:p>
                  </a:txBody>
                  <a:tcPr/>
                </a:tc>
                <a:extLst>
                  <a:ext uri="{0D108BD9-81ED-4DB2-BD59-A6C34878D82A}">
                    <a16:rowId xmlns:a16="http://schemas.microsoft.com/office/drawing/2014/main" val="1216264436"/>
                  </a:ext>
                </a:extLst>
              </a:tr>
              <a:tr h="324006">
                <a:tc>
                  <a:txBody>
                    <a:bodyPr/>
                    <a:lstStyle/>
                    <a:p>
                      <a:pPr algn="ctr"/>
                      <a:r>
                        <a:rPr lang="en-IN" dirty="0" smtClean="0"/>
                        <a:t>4</a:t>
                      </a:r>
                      <a:endParaRPr lang="en-IN" dirty="0"/>
                    </a:p>
                  </a:txBody>
                  <a:tcPr/>
                </a:tc>
                <a:tc>
                  <a:txBody>
                    <a:bodyPr/>
                    <a:lstStyle/>
                    <a:p>
                      <a:pPr algn="ctr"/>
                      <a:r>
                        <a:rPr lang="en-IN" dirty="0" smtClean="0"/>
                        <a:t>85.84</a:t>
                      </a:r>
                      <a:endParaRPr lang="en-IN" dirty="0"/>
                    </a:p>
                  </a:txBody>
                  <a:tcPr/>
                </a:tc>
                <a:tc>
                  <a:txBody>
                    <a:bodyPr/>
                    <a:lstStyle/>
                    <a:p>
                      <a:pPr algn="ctr"/>
                      <a:r>
                        <a:rPr lang="en-IN" dirty="0" smtClean="0"/>
                        <a:t>82.58</a:t>
                      </a:r>
                      <a:endParaRPr lang="en-IN" dirty="0"/>
                    </a:p>
                  </a:txBody>
                  <a:tcPr/>
                </a:tc>
                <a:tc>
                  <a:txBody>
                    <a:bodyPr/>
                    <a:lstStyle/>
                    <a:p>
                      <a:pPr algn="ctr"/>
                      <a:r>
                        <a:rPr lang="en-IN" dirty="0" smtClean="0"/>
                        <a:t>12.63</a:t>
                      </a:r>
                      <a:endParaRPr lang="en-IN" dirty="0"/>
                    </a:p>
                  </a:txBody>
                  <a:tcPr/>
                </a:tc>
                <a:tc>
                  <a:txBody>
                    <a:bodyPr/>
                    <a:lstStyle/>
                    <a:p>
                      <a:pPr algn="ctr"/>
                      <a:r>
                        <a:rPr lang="en-IN" dirty="0" smtClean="0"/>
                        <a:t>32.05</a:t>
                      </a:r>
                      <a:endParaRPr lang="en-IN" dirty="0"/>
                    </a:p>
                  </a:txBody>
                  <a:tcPr/>
                </a:tc>
                <a:tc>
                  <a:txBody>
                    <a:bodyPr/>
                    <a:lstStyle/>
                    <a:p>
                      <a:pPr algn="ctr"/>
                      <a:r>
                        <a:rPr lang="en-IN" dirty="0" smtClean="0"/>
                        <a:t>26-40</a:t>
                      </a:r>
                      <a:endParaRPr lang="en-IN" dirty="0"/>
                    </a:p>
                  </a:txBody>
                  <a:tcPr/>
                </a:tc>
                <a:extLst>
                  <a:ext uri="{0D108BD9-81ED-4DB2-BD59-A6C34878D82A}">
                    <a16:rowId xmlns:a16="http://schemas.microsoft.com/office/drawing/2014/main" val="2937203026"/>
                  </a:ext>
                </a:extLst>
              </a:tr>
              <a:tr h="324006">
                <a:tc>
                  <a:txBody>
                    <a:bodyPr/>
                    <a:lstStyle/>
                    <a:p>
                      <a:pPr algn="ctr"/>
                      <a:r>
                        <a:rPr lang="en-IN" dirty="0" smtClean="0"/>
                        <a:t>1</a:t>
                      </a:r>
                      <a:endParaRPr lang="en-IN" dirty="0"/>
                    </a:p>
                  </a:txBody>
                  <a:tcPr/>
                </a:tc>
                <a:tc>
                  <a:txBody>
                    <a:bodyPr/>
                    <a:lstStyle/>
                    <a:p>
                      <a:pPr algn="ctr"/>
                      <a:r>
                        <a:rPr lang="en-IN" dirty="0" smtClean="0"/>
                        <a:t>87.20</a:t>
                      </a:r>
                      <a:endParaRPr lang="en-IN" dirty="0"/>
                    </a:p>
                  </a:txBody>
                  <a:tcPr/>
                </a:tc>
                <a:tc>
                  <a:txBody>
                    <a:bodyPr/>
                    <a:lstStyle/>
                    <a:p>
                      <a:pPr algn="ctr"/>
                      <a:r>
                        <a:rPr lang="en-IN" dirty="0" smtClean="0"/>
                        <a:t>81.70</a:t>
                      </a:r>
                      <a:endParaRPr lang="en-IN"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smtClean="0"/>
                        <a:t>8.35</a:t>
                      </a:r>
                    </a:p>
                  </a:txBody>
                  <a:tcPr/>
                </a:tc>
                <a:tc>
                  <a:txBody>
                    <a:bodyPr/>
                    <a:lstStyle/>
                    <a:p>
                      <a:pPr algn="ctr"/>
                      <a:r>
                        <a:rPr lang="en-IN" dirty="0" smtClean="0"/>
                        <a:t>33.30</a:t>
                      </a:r>
                      <a:endParaRPr lang="en-IN" dirty="0"/>
                    </a:p>
                  </a:txBody>
                  <a:tcPr/>
                </a:tc>
                <a:tc>
                  <a:txBody>
                    <a:bodyPr/>
                    <a:lstStyle/>
                    <a:p>
                      <a:pPr algn="ctr"/>
                      <a:r>
                        <a:rPr lang="en-IN" dirty="0" smtClean="0"/>
                        <a:t>26-40</a:t>
                      </a:r>
                      <a:endParaRPr lang="en-IN" dirty="0"/>
                    </a:p>
                  </a:txBody>
                  <a:tcPr/>
                </a:tc>
                <a:extLst>
                  <a:ext uri="{0D108BD9-81ED-4DB2-BD59-A6C34878D82A}">
                    <a16:rowId xmlns:a16="http://schemas.microsoft.com/office/drawing/2014/main" val="3978314586"/>
                  </a:ext>
                </a:extLst>
              </a:tr>
              <a:tr h="324006">
                <a:tc>
                  <a:txBody>
                    <a:bodyPr/>
                    <a:lstStyle/>
                    <a:p>
                      <a:pPr algn="ctr"/>
                      <a:r>
                        <a:rPr lang="en-IN" dirty="0" smtClean="0"/>
                        <a:t>3</a:t>
                      </a:r>
                      <a:endParaRPr lang="en-IN" dirty="0"/>
                    </a:p>
                  </a:txBody>
                  <a:tcPr/>
                </a:tc>
                <a:tc>
                  <a:txBody>
                    <a:bodyPr/>
                    <a:lstStyle/>
                    <a:p>
                      <a:pPr algn="ctr"/>
                      <a:r>
                        <a:rPr lang="en-IN" dirty="0" smtClean="0"/>
                        <a:t>24.95</a:t>
                      </a:r>
                      <a:endParaRPr lang="en-IN" dirty="0"/>
                    </a:p>
                  </a:txBody>
                  <a:tcPr/>
                </a:tc>
                <a:tc>
                  <a:txBody>
                    <a:bodyPr/>
                    <a:lstStyle/>
                    <a:p>
                      <a:pPr algn="ctr"/>
                      <a:r>
                        <a:rPr lang="en-IN" dirty="0" smtClean="0"/>
                        <a:t>81.00</a:t>
                      </a:r>
                      <a:endParaRPr lang="en-IN" dirty="0"/>
                    </a:p>
                  </a:txBody>
                  <a:tcPr/>
                </a:tc>
                <a:tc>
                  <a:txBody>
                    <a:bodyPr/>
                    <a:lstStyle/>
                    <a:p>
                      <a:pPr algn="ctr"/>
                      <a:r>
                        <a:rPr lang="en-IN" dirty="0" smtClean="0"/>
                        <a:t>10.95</a:t>
                      </a:r>
                      <a:endParaRPr lang="en-IN" dirty="0"/>
                    </a:p>
                  </a:txBody>
                  <a:tcPr/>
                </a:tc>
                <a:tc>
                  <a:txBody>
                    <a:bodyPr/>
                    <a:lstStyle/>
                    <a:p>
                      <a:pPr algn="ctr"/>
                      <a:r>
                        <a:rPr lang="en-IN" dirty="0" smtClean="0"/>
                        <a:t>24.85</a:t>
                      </a:r>
                      <a:endParaRPr lang="en-IN" dirty="0"/>
                    </a:p>
                  </a:txBody>
                  <a:tcPr/>
                </a:tc>
                <a:tc>
                  <a:txBody>
                    <a:bodyPr/>
                    <a:lstStyle/>
                    <a:p>
                      <a:pPr algn="ctr"/>
                      <a:r>
                        <a:rPr lang="en-IN" dirty="0" smtClean="0"/>
                        <a:t>18-25</a:t>
                      </a:r>
                    </a:p>
                  </a:txBody>
                  <a:tcPr/>
                </a:tc>
                <a:extLst>
                  <a:ext uri="{0D108BD9-81ED-4DB2-BD59-A6C34878D82A}">
                    <a16:rowId xmlns:a16="http://schemas.microsoft.com/office/drawing/2014/main" val="1311497476"/>
                  </a:ext>
                </a:extLst>
              </a:tr>
              <a:tr h="324006">
                <a:tc>
                  <a:txBody>
                    <a:bodyPr/>
                    <a:lstStyle/>
                    <a:p>
                      <a:pPr algn="ctr"/>
                      <a:r>
                        <a:rPr lang="en-IN" dirty="0" smtClean="0"/>
                        <a:t>2</a:t>
                      </a:r>
                      <a:endParaRPr lang="en-IN" dirty="0"/>
                    </a:p>
                  </a:txBody>
                  <a:tcPr/>
                </a:tc>
                <a:tc>
                  <a:txBody>
                    <a:bodyPr/>
                    <a:lstStyle/>
                    <a:p>
                      <a:pPr algn="ctr"/>
                      <a:r>
                        <a:rPr lang="en-IN" dirty="0" smtClean="0"/>
                        <a:t>54.12</a:t>
                      </a:r>
                      <a:endParaRPr lang="en-IN" dirty="0"/>
                    </a:p>
                  </a:txBody>
                  <a:tcPr/>
                </a:tc>
                <a:tc>
                  <a:txBody>
                    <a:bodyPr/>
                    <a:lstStyle/>
                    <a:p>
                      <a:pPr algn="ctr"/>
                      <a:r>
                        <a:rPr lang="en-IN" dirty="0" smtClean="0"/>
                        <a:t>49.90</a:t>
                      </a:r>
                      <a:endParaRPr lang="en-IN"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smtClean="0"/>
                        <a:t>6.52</a:t>
                      </a:r>
                    </a:p>
                  </a:txBody>
                  <a:tcPr/>
                </a:tc>
                <a:tc>
                  <a:txBody>
                    <a:bodyPr/>
                    <a:lstStyle/>
                    <a:p>
                      <a:pPr algn="ctr"/>
                      <a:r>
                        <a:rPr lang="en-IN" dirty="0" smtClean="0"/>
                        <a:t>42.25</a:t>
                      </a:r>
                      <a:endParaRPr lang="en-IN" dirty="0"/>
                    </a:p>
                  </a:txBody>
                  <a:tcPr/>
                </a:tc>
                <a:tc>
                  <a:txBody>
                    <a:bodyPr/>
                    <a:lstStyle/>
                    <a:p>
                      <a:pPr algn="ctr"/>
                      <a:r>
                        <a:rPr lang="en-IN" dirty="0" smtClean="0"/>
                        <a:t>41-60</a:t>
                      </a:r>
                      <a:endParaRPr lang="en-IN" dirty="0"/>
                    </a:p>
                  </a:txBody>
                  <a:tcPr/>
                </a:tc>
                <a:extLst>
                  <a:ext uri="{0D108BD9-81ED-4DB2-BD59-A6C34878D82A}">
                    <a16:rowId xmlns:a16="http://schemas.microsoft.com/office/drawing/2014/main" val="2324857219"/>
                  </a:ext>
                </a:extLst>
              </a:tr>
              <a:tr h="324006">
                <a:tc>
                  <a:txBody>
                    <a:bodyPr/>
                    <a:lstStyle/>
                    <a:p>
                      <a:pPr algn="ctr"/>
                      <a:r>
                        <a:rPr lang="en-IN" dirty="0" smtClean="0"/>
                        <a:t>5</a:t>
                      </a:r>
                      <a:endParaRPr lang="en-IN" dirty="0"/>
                    </a:p>
                  </a:txBody>
                  <a:tcPr/>
                </a:tc>
                <a:tc>
                  <a:txBody>
                    <a:bodyPr/>
                    <a:lstStyle/>
                    <a:p>
                      <a:pPr algn="ctr"/>
                      <a:r>
                        <a:rPr lang="en-IN" dirty="0" smtClean="0"/>
                        <a:t>26.73</a:t>
                      </a:r>
                      <a:endParaRPr lang="en-IN" dirty="0"/>
                    </a:p>
                  </a:txBody>
                  <a:tcPr/>
                </a:tc>
                <a:tc>
                  <a:txBody>
                    <a:bodyPr/>
                    <a:lstStyle/>
                    <a:p>
                      <a:pPr algn="ctr"/>
                      <a:r>
                        <a:rPr lang="en-IN" dirty="0" smtClean="0"/>
                        <a:t>20.05</a:t>
                      </a:r>
                      <a:endParaRPr lang="en-IN" dirty="0"/>
                    </a:p>
                  </a:txBody>
                  <a:tcPr/>
                </a:tc>
                <a:tc>
                  <a:txBody>
                    <a:bodyPr/>
                    <a:lstStyle/>
                    <a:p>
                      <a:pPr algn="ctr"/>
                      <a:r>
                        <a:rPr lang="en-IN" dirty="0" smtClean="0"/>
                        <a:t>2.86</a:t>
                      </a:r>
                      <a:endParaRPr lang="en-IN" dirty="0"/>
                    </a:p>
                  </a:txBody>
                  <a:tcPr/>
                </a:tc>
                <a:tc>
                  <a:txBody>
                    <a:bodyPr/>
                    <a:lstStyle/>
                    <a:p>
                      <a:pPr algn="ctr"/>
                      <a:r>
                        <a:rPr lang="en-IN" dirty="0" smtClean="0"/>
                        <a:t>45.86</a:t>
                      </a:r>
                      <a:endParaRPr lang="en-IN" dirty="0"/>
                    </a:p>
                  </a:txBody>
                  <a:tcPr/>
                </a:tc>
                <a:tc>
                  <a:txBody>
                    <a:bodyPr/>
                    <a:lstStyle/>
                    <a:p>
                      <a:pPr algn="ctr"/>
                      <a:r>
                        <a:rPr lang="en-IN" dirty="0" smtClean="0"/>
                        <a:t>41-60</a:t>
                      </a:r>
                      <a:endParaRPr lang="en-IN" dirty="0"/>
                    </a:p>
                  </a:txBody>
                  <a:tcPr/>
                </a:tc>
                <a:extLst>
                  <a:ext uri="{0D108BD9-81ED-4DB2-BD59-A6C34878D82A}">
                    <a16:rowId xmlns:a16="http://schemas.microsoft.com/office/drawing/2014/main" val="1188578284"/>
                  </a:ext>
                </a:extLst>
              </a:tr>
              <a:tr h="324006">
                <a:tc>
                  <a:txBody>
                    <a:bodyPr/>
                    <a:lstStyle/>
                    <a:p>
                      <a:pPr algn="ctr"/>
                      <a:r>
                        <a:rPr lang="en-IN" dirty="0" smtClean="0"/>
                        <a:t>0</a:t>
                      </a:r>
                      <a:endParaRPr lang="en-IN" dirty="0"/>
                    </a:p>
                  </a:txBody>
                  <a:tcPr/>
                </a:tc>
                <a:tc>
                  <a:txBody>
                    <a:bodyPr/>
                    <a:lstStyle/>
                    <a:p>
                      <a:pPr algn="ctr"/>
                      <a:r>
                        <a:rPr lang="en-IN" dirty="0" smtClean="0"/>
                        <a:t>87.72</a:t>
                      </a:r>
                      <a:endParaRPr lang="en-IN" dirty="0"/>
                    </a:p>
                  </a:txBody>
                  <a:tcPr/>
                </a:tc>
                <a:tc>
                  <a:txBody>
                    <a:bodyPr/>
                    <a:lstStyle/>
                    <a:p>
                      <a:pPr algn="ctr"/>
                      <a:r>
                        <a:rPr lang="en-IN" dirty="0" smtClean="0"/>
                        <a:t>17.61</a:t>
                      </a:r>
                      <a:endParaRPr lang="en-IN" dirty="0"/>
                    </a:p>
                  </a:txBody>
                  <a:tcPr/>
                </a:tc>
                <a:tc>
                  <a:txBody>
                    <a:bodyPr/>
                    <a:lstStyle/>
                    <a:p>
                      <a:pPr algn="ctr"/>
                      <a:r>
                        <a:rPr lang="en-IN" dirty="0" smtClean="0"/>
                        <a:t>3.00</a:t>
                      </a:r>
                      <a:endParaRPr lang="en-IN" dirty="0"/>
                    </a:p>
                  </a:txBody>
                  <a:tcPr/>
                </a:tc>
                <a:tc>
                  <a:txBody>
                    <a:bodyPr/>
                    <a:lstStyle/>
                    <a:p>
                      <a:pPr algn="ctr"/>
                      <a:r>
                        <a:rPr lang="en-IN" dirty="0" smtClean="0"/>
                        <a:t>41.17</a:t>
                      </a:r>
                      <a:endParaRPr lang="en-IN" dirty="0"/>
                    </a:p>
                  </a:txBody>
                  <a:tcPr/>
                </a:tc>
                <a:tc>
                  <a:txBody>
                    <a:bodyPr/>
                    <a:lstStyle/>
                    <a:p>
                      <a:pPr algn="ctr"/>
                      <a:r>
                        <a:rPr lang="en-IN" dirty="0" smtClean="0"/>
                        <a:t>41-60</a:t>
                      </a:r>
                      <a:endParaRPr lang="en-IN" dirty="0"/>
                    </a:p>
                  </a:txBody>
                  <a:tcPr/>
                </a:tc>
                <a:extLst>
                  <a:ext uri="{0D108BD9-81ED-4DB2-BD59-A6C34878D82A}">
                    <a16:rowId xmlns:a16="http://schemas.microsoft.com/office/drawing/2014/main" val="1505388259"/>
                  </a:ext>
                </a:extLst>
              </a:tr>
            </a:tbl>
          </a:graphicData>
        </a:graphic>
      </p:graphicFrame>
    </p:spTree>
    <p:extLst>
      <p:ext uri="{BB962C8B-B14F-4D97-AF65-F5344CB8AC3E}">
        <p14:creationId xmlns:p14="http://schemas.microsoft.com/office/powerpoint/2010/main" val="30760528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Revenue vs Income: Differences, Definitions, &amp; Example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descr="Revenue vs Income: Differences, Definitions, &amp; Examples"/>
          <p:cNvSpPr>
            <a:spLocks noChangeAspect="1" noChangeArrowheads="1"/>
          </p:cNvSpPr>
          <p:nvPr/>
        </p:nvSpPr>
        <p:spPr bwMode="auto">
          <a:xfrm flipV="1">
            <a:off x="307975" y="312738"/>
            <a:ext cx="5996602" cy="599662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p:cNvPicPr>
            <a:picLocks noChangeAspect="1"/>
          </p:cNvPicPr>
          <p:nvPr/>
        </p:nvPicPr>
        <p:blipFill>
          <a:blip r:embed="rId2"/>
          <a:stretch>
            <a:fillRect/>
          </a:stretch>
        </p:blipFill>
        <p:spPr>
          <a:xfrm>
            <a:off x="2907322" y="7937"/>
            <a:ext cx="9284677" cy="6858000"/>
          </a:xfrm>
          <a:prstGeom prst="rect">
            <a:avLst/>
          </a:prstGeom>
        </p:spPr>
      </p:pic>
      <p:sp>
        <p:nvSpPr>
          <p:cNvPr id="9" name="Rectangle 8"/>
          <p:cNvSpPr/>
          <p:nvPr/>
        </p:nvSpPr>
        <p:spPr>
          <a:xfrm>
            <a:off x="0" y="0"/>
            <a:ext cx="2907322" cy="6865937"/>
          </a:xfrm>
          <a:prstGeom prst="rect">
            <a:avLst/>
          </a:prstGeom>
          <a:solidFill>
            <a:srgbClr val="00B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Freeform 22"/>
          <p:cNvSpPr/>
          <p:nvPr/>
        </p:nvSpPr>
        <p:spPr>
          <a:xfrm>
            <a:off x="2" y="7939"/>
            <a:ext cx="12191998" cy="6857999"/>
          </a:xfrm>
          <a:custGeom>
            <a:avLst/>
            <a:gdLst>
              <a:gd name="connsiteX0" fmla="*/ 8092097 w 12191998"/>
              <a:gd name="connsiteY0" fmla="*/ 2723541 h 6857999"/>
              <a:gd name="connsiteX1" fmla="*/ 7447328 w 12191998"/>
              <a:gd name="connsiteY1" fmla="*/ 4013078 h 6857999"/>
              <a:gd name="connsiteX2" fmla="*/ 8092097 w 12191998"/>
              <a:gd name="connsiteY2" fmla="*/ 5302615 h 6857999"/>
              <a:gd name="connsiteX3" fmla="*/ 9803666 w 12191998"/>
              <a:gd name="connsiteY3" fmla="*/ 5302615 h 6857999"/>
              <a:gd name="connsiteX4" fmla="*/ 10448435 w 12191998"/>
              <a:gd name="connsiteY4" fmla="*/ 4013078 h 6857999"/>
              <a:gd name="connsiteX5" fmla="*/ 9803666 w 12191998"/>
              <a:gd name="connsiteY5" fmla="*/ 2723541 h 6857999"/>
              <a:gd name="connsiteX6" fmla="*/ 5540740 w 12191998"/>
              <a:gd name="connsiteY6" fmla="*/ 1305048 h 6857999"/>
              <a:gd name="connsiteX7" fmla="*/ 4895971 w 12191998"/>
              <a:gd name="connsiteY7" fmla="*/ 2594586 h 6857999"/>
              <a:gd name="connsiteX8" fmla="*/ 5540740 w 12191998"/>
              <a:gd name="connsiteY8" fmla="*/ 3884123 h 6857999"/>
              <a:gd name="connsiteX9" fmla="*/ 7252309 w 12191998"/>
              <a:gd name="connsiteY9" fmla="*/ 3884123 h 6857999"/>
              <a:gd name="connsiteX10" fmla="*/ 7897078 w 12191998"/>
              <a:gd name="connsiteY10" fmla="*/ 2594586 h 6857999"/>
              <a:gd name="connsiteX11" fmla="*/ 7252309 w 12191998"/>
              <a:gd name="connsiteY11" fmla="*/ 1305048 h 6857999"/>
              <a:gd name="connsiteX12" fmla="*/ 0 w 12191998"/>
              <a:gd name="connsiteY12" fmla="*/ 0 h 6857999"/>
              <a:gd name="connsiteX13" fmla="*/ 4964417 w 12191998"/>
              <a:gd name="connsiteY13" fmla="*/ 0 h 6857999"/>
              <a:gd name="connsiteX14" fmla="*/ 5540741 w 12191998"/>
              <a:gd name="connsiteY14" fmla="*/ 1152646 h 6857999"/>
              <a:gd name="connsiteX15" fmla="*/ 7252309 w 12191998"/>
              <a:gd name="connsiteY15" fmla="*/ 1152646 h 6857999"/>
              <a:gd name="connsiteX16" fmla="*/ 7828633 w 12191998"/>
              <a:gd name="connsiteY16" fmla="*/ 0 h 6857999"/>
              <a:gd name="connsiteX17" fmla="*/ 8064683 w 12191998"/>
              <a:gd name="connsiteY17" fmla="*/ 0 h 6857999"/>
              <a:gd name="connsiteX18" fmla="*/ 7423882 w 12191998"/>
              <a:gd name="connsiteY18" fmla="*/ 1281602 h 6857999"/>
              <a:gd name="connsiteX19" fmla="*/ 8068651 w 12191998"/>
              <a:gd name="connsiteY19" fmla="*/ 2571138 h 6857999"/>
              <a:gd name="connsiteX20" fmla="*/ 9780220 w 12191998"/>
              <a:gd name="connsiteY20" fmla="*/ 2571138 h 6857999"/>
              <a:gd name="connsiteX21" fmla="*/ 10424989 w 12191998"/>
              <a:gd name="connsiteY21" fmla="*/ 1281602 h 6857999"/>
              <a:gd name="connsiteX22" fmla="*/ 9784188 w 12191998"/>
              <a:gd name="connsiteY22" fmla="*/ 0 h 6857999"/>
              <a:gd name="connsiteX23" fmla="*/ 9947029 w 12191998"/>
              <a:gd name="connsiteY23" fmla="*/ 0 h 6857999"/>
              <a:gd name="connsiteX24" fmla="*/ 10515598 w 12191998"/>
              <a:gd name="connsiteY24" fmla="*/ 1137137 h 6857999"/>
              <a:gd name="connsiteX25" fmla="*/ 12191998 w 12191998"/>
              <a:gd name="connsiteY25" fmla="*/ 1137137 h 6857999"/>
              <a:gd name="connsiteX26" fmla="*/ 12191998 w 12191998"/>
              <a:gd name="connsiteY26" fmla="*/ 1289539 h 6857999"/>
              <a:gd name="connsiteX27" fmla="*/ 10539044 w 12191998"/>
              <a:gd name="connsiteY27" fmla="*/ 1289539 h 6857999"/>
              <a:gd name="connsiteX28" fmla="*/ 9894275 w 12191998"/>
              <a:gd name="connsiteY28" fmla="*/ 2579077 h 6857999"/>
              <a:gd name="connsiteX29" fmla="*/ 10539044 w 12191998"/>
              <a:gd name="connsiteY29" fmla="*/ 3868613 h 6857999"/>
              <a:gd name="connsiteX30" fmla="*/ 12191998 w 12191998"/>
              <a:gd name="connsiteY30" fmla="*/ 3868613 h 6857999"/>
              <a:gd name="connsiteX31" fmla="*/ 12191998 w 12191998"/>
              <a:gd name="connsiteY31" fmla="*/ 4021015 h 6857999"/>
              <a:gd name="connsiteX32" fmla="*/ 10539044 w 12191998"/>
              <a:gd name="connsiteY32" fmla="*/ 4021015 h 6857999"/>
              <a:gd name="connsiteX33" fmla="*/ 9894275 w 12191998"/>
              <a:gd name="connsiteY33" fmla="*/ 5310553 h 6857999"/>
              <a:gd name="connsiteX34" fmla="*/ 10539044 w 12191998"/>
              <a:gd name="connsiteY34" fmla="*/ 6600090 h 6857999"/>
              <a:gd name="connsiteX35" fmla="*/ 12191998 w 12191998"/>
              <a:gd name="connsiteY35" fmla="*/ 6600090 h 6857999"/>
              <a:gd name="connsiteX36" fmla="*/ 12191998 w 12191998"/>
              <a:gd name="connsiteY36" fmla="*/ 6752492 h 6857999"/>
              <a:gd name="connsiteX37" fmla="*/ 10539044 w 12191998"/>
              <a:gd name="connsiteY37" fmla="*/ 6752492 h 6857999"/>
              <a:gd name="connsiteX38" fmla="*/ 10486291 w 12191998"/>
              <a:gd name="connsiteY38" fmla="*/ 6857999 h 6857999"/>
              <a:gd name="connsiteX39" fmla="*/ 10391713 w 12191998"/>
              <a:gd name="connsiteY39" fmla="*/ 6857999 h 6857999"/>
              <a:gd name="connsiteX40" fmla="*/ 10448435 w 12191998"/>
              <a:gd name="connsiteY40" fmla="*/ 6744555 h 6857999"/>
              <a:gd name="connsiteX41" fmla="*/ 9803666 w 12191998"/>
              <a:gd name="connsiteY41" fmla="*/ 5455017 h 6857999"/>
              <a:gd name="connsiteX42" fmla="*/ 8092097 w 12191998"/>
              <a:gd name="connsiteY42" fmla="*/ 5455017 h 6857999"/>
              <a:gd name="connsiteX43" fmla="*/ 7447328 w 12191998"/>
              <a:gd name="connsiteY43" fmla="*/ 6744555 h 6857999"/>
              <a:gd name="connsiteX44" fmla="*/ 7504050 w 12191998"/>
              <a:gd name="connsiteY44" fmla="*/ 6857999 h 6857999"/>
              <a:gd name="connsiteX45" fmla="*/ 0 w 12191998"/>
              <a:gd name="connsiteY45"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191998" h="6857999">
                <a:moveTo>
                  <a:pt x="8092097" y="2723541"/>
                </a:moveTo>
                <a:lnTo>
                  <a:pt x="7447328" y="4013078"/>
                </a:lnTo>
                <a:lnTo>
                  <a:pt x="8092097" y="5302615"/>
                </a:lnTo>
                <a:lnTo>
                  <a:pt x="9803666" y="5302615"/>
                </a:lnTo>
                <a:lnTo>
                  <a:pt x="10448435" y="4013078"/>
                </a:lnTo>
                <a:lnTo>
                  <a:pt x="9803666" y="2723541"/>
                </a:lnTo>
                <a:close/>
                <a:moveTo>
                  <a:pt x="5540740" y="1305048"/>
                </a:moveTo>
                <a:lnTo>
                  <a:pt x="4895971" y="2594586"/>
                </a:lnTo>
                <a:lnTo>
                  <a:pt x="5540740" y="3884123"/>
                </a:lnTo>
                <a:lnTo>
                  <a:pt x="7252309" y="3884123"/>
                </a:lnTo>
                <a:lnTo>
                  <a:pt x="7897078" y="2594586"/>
                </a:lnTo>
                <a:lnTo>
                  <a:pt x="7252309" y="1305048"/>
                </a:lnTo>
                <a:close/>
                <a:moveTo>
                  <a:pt x="0" y="0"/>
                </a:moveTo>
                <a:lnTo>
                  <a:pt x="4964417" y="0"/>
                </a:lnTo>
                <a:lnTo>
                  <a:pt x="5540741" y="1152646"/>
                </a:lnTo>
                <a:lnTo>
                  <a:pt x="7252309" y="1152646"/>
                </a:lnTo>
                <a:lnTo>
                  <a:pt x="7828633" y="0"/>
                </a:lnTo>
                <a:lnTo>
                  <a:pt x="8064683" y="0"/>
                </a:lnTo>
                <a:lnTo>
                  <a:pt x="7423882" y="1281602"/>
                </a:lnTo>
                <a:lnTo>
                  <a:pt x="8068651" y="2571138"/>
                </a:lnTo>
                <a:lnTo>
                  <a:pt x="9780220" y="2571138"/>
                </a:lnTo>
                <a:lnTo>
                  <a:pt x="10424989" y="1281602"/>
                </a:lnTo>
                <a:lnTo>
                  <a:pt x="9784188" y="0"/>
                </a:lnTo>
                <a:lnTo>
                  <a:pt x="9947029" y="0"/>
                </a:lnTo>
                <a:lnTo>
                  <a:pt x="10515598" y="1137137"/>
                </a:lnTo>
                <a:lnTo>
                  <a:pt x="12191998" y="1137137"/>
                </a:lnTo>
                <a:lnTo>
                  <a:pt x="12191998" y="1289539"/>
                </a:lnTo>
                <a:lnTo>
                  <a:pt x="10539044" y="1289539"/>
                </a:lnTo>
                <a:lnTo>
                  <a:pt x="9894275" y="2579077"/>
                </a:lnTo>
                <a:lnTo>
                  <a:pt x="10539044" y="3868613"/>
                </a:lnTo>
                <a:lnTo>
                  <a:pt x="12191998" y="3868613"/>
                </a:lnTo>
                <a:lnTo>
                  <a:pt x="12191998" y="4021015"/>
                </a:lnTo>
                <a:lnTo>
                  <a:pt x="10539044" y="4021015"/>
                </a:lnTo>
                <a:lnTo>
                  <a:pt x="9894275" y="5310553"/>
                </a:lnTo>
                <a:lnTo>
                  <a:pt x="10539044" y="6600090"/>
                </a:lnTo>
                <a:lnTo>
                  <a:pt x="12191998" y="6600090"/>
                </a:lnTo>
                <a:lnTo>
                  <a:pt x="12191998" y="6752492"/>
                </a:lnTo>
                <a:lnTo>
                  <a:pt x="10539044" y="6752492"/>
                </a:lnTo>
                <a:lnTo>
                  <a:pt x="10486291" y="6857999"/>
                </a:lnTo>
                <a:lnTo>
                  <a:pt x="10391713" y="6857999"/>
                </a:lnTo>
                <a:lnTo>
                  <a:pt x="10448435" y="6744555"/>
                </a:lnTo>
                <a:lnTo>
                  <a:pt x="9803666" y="5455017"/>
                </a:lnTo>
                <a:lnTo>
                  <a:pt x="8092097" y="5455017"/>
                </a:lnTo>
                <a:lnTo>
                  <a:pt x="7447328" y="6744555"/>
                </a:lnTo>
                <a:lnTo>
                  <a:pt x="7504050" y="6857999"/>
                </a:lnTo>
                <a:lnTo>
                  <a:pt x="0" y="6857999"/>
                </a:lnTo>
                <a:close/>
              </a:path>
            </a:pathLst>
          </a:custGeom>
          <a:solidFill>
            <a:srgbClr val="00CCFF">
              <a:alpha val="68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p:cNvSpPr txBox="1"/>
          <p:nvPr/>
        </p:nvSpPr>
        <p:spPr>
          <a:xfrm>
            <a:off x="155575" y="312738"/>
            <a:ext cx="4346087" cy="1231106"/>
          </a:xfrm>
          <a:prstGeom prst="rect">
            <a:avLst/>
          </a:prstGeom>
          <a:noFill/>
        </p:spPr>
        <p:txBody>
          <a:bodyPr wrap="square" rtlCol="0">
            <a:spAutoFit/>
          </a:bodyPr>
          <a:lstStyle/>
          <a:p>
            <a:pPr marL="342900" indent="-342900">
              <a:buFont typeface="Arial" panose="020B0604020202020204" pitchFamily="34" charset="0"/>
              <a:buChar char="•"/>
            </a:pPr>
            <a:r>
              <a:rPr lang="en-US" sz="2000" b="1" dirty="0"/>
              <a:t>Clusters 1 &amp; 5: Affluent </a:t>
            </a:r>
            <a:r>
              <a:rPr lang="en-US" sz="2000" b="1" dirty="0" smtClean="0"/>
              <a:t>Spenders</a:t>
            </a:r>
          </a:p>
          <a:p>
            <a:r>
              <a:rPr lang="en-US" dirty="0" smtClean="0"/>
              <a:t>High </a:t>
            </a:r>
            <a:r>
              <a:rPr lang="en-US" dirty="0"/>
              <a:t>income ($77k–108k) and high spending. Frequent mall visitors, driving major revenue.</a:t>
            </a:r>
            <a:endParaRPr lang="en-IN" dirty="0"/>
          </a:p>
        </p:txBody>
      </p:sp>
      <p:sp>
        <p:nvSpPr>
          <p:cNvPr id="25" name="TextBox 24"/>
          <p:cNvSpPr txBox="1"/>
          <p:nvPr/>
        </p:nvSpPr>
        <p:spPr>
          <a:xfrm>
            <a:off x="155573" y="1589905"/>
            <a:ext cx="4590045" cy="923330"/>
          </a:xfrm>
          <a:prstGeom prst="rect">
            <a:avLst/>
          </a:prstGeom>
          <a:noFill/>
        </p:spPr>
        <p:txBody>
          <a:bodyPr wrap="square" rtlCol="0">
            <a:spAutoFit/>
          </a:bodyPr>
          <a:lstStyle/>
          <a:p>
            <a:pPr marL="285750" indent="-285750">
              <a:buFont typeface="Arial" panose="020B0604020202020204" pitchFamily="34" charset="0"/>
              <a:buChar char="•"/>
            </a:pPr>
            <a:r>
              <a:rPr lang="en-US" b="1" dirty="0"/>
              <a:t>Cluster 4: Young High </a:t>
            </a:r>
            <a:r>
              <a:rPr lang="en-US" b="1" dirty="0" smtClean="0"/>
              <a:t>Spenders</a:t>
            </a:r>
          </a:p>
          <a:p>
            <a:r>
              <a:rPr lang="en-US" dirty="0"/>
              <a:t>Aged 18–25, lower income (~$25k) but very high spending on trendy, non-essential items.</a:t>
            </a:r>
            <a:endParaRPr lang="en-IN" b="1" dirty="0"/>
          </a:p>
        </p:txBody>
      </p:sp>
      <p:sp>
        <p:nvSpPr>
          <p:cNvPr id="26" name="TextBox 25"/>
          <p:cNvSpPr txBox="1"/>
          <p:nvPr/>
        </p:nvSpPr>
        <p:spPr>
          <a:xfrm>
            <a:off x="155573" y="2617872"/>
            <a:ext cx="4451150" cy="1477328"/>
          </a:xfrm>
          <a:prstGeom prst="rect">
            <a:avLst/>
          </a:prstGeom>
          <a:noFill/>
        </p:spPr>
        <p:txBody>
          <a:bodyPr wrap="square" rtlCol="0">
            <a:spAutoFit/>
          </a:bodyPr>
          <a:lstStyle/>
          <a:p>
            <a:pPr marL="285750" indent="-285750">
              <a:buFont typeface="Arial" panose="020B0604020202020204" pitchFamily="34" charset="0"/>
              <a:buChar char="•"/>
            </a:pPr>
            <a:r>
              <a:rPr lang="en-IN" b="1" dirty="0"/>
              <a:t>Cluster 2: Core </a:t>
            </a:r>
            <a:r>
              <a:rPr lang="en-IN" b="1" dirty="0" smtClean="0"/>
              <a:t>Customers</a:t>
            </a:r>
          </a:p>
          <a:p>
            <a:r>
              <a:rPr lang="en-US" dirty="0"/>
              <a:t>Average income (~$55k) and spending (~50). Stable, predictable shoppers forming the business </a:t>
            </a:r>
            <a:r>
              <a:rPr lang="en-US" dirty="0" smtClean="0"/>
              <a:t>backbone</a:t>
            </a:r>
            <a:r>
              <a:rPr lang="en-IN" dirty="0"/>
              <a:t>, representing the ”average” shopper.</a:t>
            </a:r>
            <a:endParaRPr lang="en-IN" b="1" dirty="0"/>
          </a:p>
        </p:txBody>
      </p:sp>
      <p:sp>
        <p:nvSpPr>
          <p:cNvPr id="27" name="TextBox 26"/>
          <p:cNvSpPr txBox="1"/>
          <p:nvPr/>
        </p:nvSpPr>
        <p:spPr>
          <a:xfrm>
            <a:off x="155574" y="4095201"/>
            <a:ext cx="5198695" cy="1477328"/>
          </a:xfrm>
          <a:prstGeom prst="rect">
            <a:avLst/>
          </a:prstGeom>
          <a:noFill/>
        </p:spPr>
        <p:txBody>
          <a:bodyPr wrap="square" rtlCol="0">
            <a:spAutoFit/>
          </a:bodyPr>
          <a:lstStyle/>
          <a:p>
            <a:pPr marL="285750" indent="-285750">
              <a:buFont typeface="Arial" panose="020B0604020202020204" pitchFamily="34" charset="0"/>
              <a:buChar char="•"/>
            </a:pPr>
            <a:r>
              <a:rPr lang="en-IN" b="1" dirty="0"/>
              <a:t>Cluster 3: Budget-Conscious </a:t>
            </a:r>
            <a:r>
              <a:rPr lang="en-IN" b="1" dirty="0" smtClean="0"/>
              <a:t>Segment</a:t>
            </a:r>
          </a:p>
          <a:p>
            <a:r>
              <a:rPr lang="en-US" dirty="0"/>
              <a:t>Low income (~$26k) with low spending (~21). Highly price-sensitive, focus mainly on </a:t>
            </a:r>
            <a:r>
              <a:rPr lang="en-US" dirty="0" err="1"/>
              <a:t>essentialsgoods</a:t>
            </a:r>
            <a:r>
              <a:rPr lang="en-US" dirty="0"/>
              <a:t> and value-driven purchases, visiting the least frequently of all segments.</a:t>
            </a:r>
            <a:endParaRPr lang="en-IN" b="1" dirty="0"/>
          </a:p>
        </p:txBody>
      </p:sp>
      <p:sp>
        <p:nvSpPr>
          <p:cNvPr id="28" name="TextBox 27"/>
          <p:cNvSpPr txBox="1"/>
          <p:nvPr/>
        </p:nvSpPr>
        <p:spPr>
          <a:xfrm>
            <a:off x="155573" y="5613267"/>
            <a:ext cx="7146121" cy="1200329"/>
          </a:xfrm>
          <a:prstGeom prst="rect">
            <a:avLst/>
          </a:prstGeom>
          <a:noFill/>
        </p:spPr>
        <p:txBody>
          <a:bodyPr wrap="square" rtlCol="0">
            <a:spAutoFit/>
          </a:bodyPr>
          <a:lstStyle/>
          <a:p>
            <a:pPr marL="285750" indent="-285750">
              <a:buFont typeface="Arial" panose="020B0604020202020204" pitchFamily="34" charset="0"/>
              <a:buChar char="•"/>
            </a:pPr>
            <a:r>
              <a:rPr lang="en-US" b="1" dirty="0"/>
              <a:t>Cluster 0: Discerning High </a:t>
            </a:r>
            <a:r>
              <a:rPr lang="en-US" b="1" dirty="0" smtClean="0"/>
              <a:t>Earners</a:t>
            </a:r>
          </a:p>
          <a:p>
            <a:r>
              <a:rPr lang="en-US" dirty="0"/>
              <a:t>High income (~$87k) but low spending (~18). This indicates significant purchasing power combined with a discerning and needs-based shopping behavior. They are not easily swayed by mass-market promotions</a:t>
            </a:r>
            <a:endParaRPr lang="en-IN" b="1" dirty="0"/>
          </a:p>
        </p:txBody>
      </p:sp>
    </p:spTree>
    <p:extLst>
      <p:ext uri="{BB962C8B-B14F-4D97-AF65-F5344CB8AC3E}">
        <p14:creationId xmlns:p14="http://schemas.microsoft.com/office/powerpoint/2010/main" val="2227955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6858000"/>
          </a:xfrm>
          <a:prstGeom prst="rect">
            <a:avLst/>
          </a:prstGeom>
        </p:spPr>
      </p:pic>
      <p:sp>
        <p:nvSpPr>
          <p:cNvPr id="19" name="Freeform 18"/>
          <p:cNvSpPr/>
          <p:nvPr/>
        </p:nvSpPr>
        <p:spPr>
          <a:xfrm>
            <a:off x="0" y="-33451"/>
            <a:ext cx="12191998" cy="6857999"/>
          </a:xfrm>
          <a:custGeom>
            <a:avLst/>
            <a:gdLst>
              <a:gd name="connsiteX0" fmla="*/ 12191998 w 12191998"/>
              <a:gd name="connsiteY0" fmla="*/ 5806484 h 6857999"/>
              <a:gd name="connsiteX1" fmla="*/ 12191998 w 12191998"/>
              <a:gd name="connsiteY1" fmla="*/ 6270599 h 6857999"/>
              <a:gd name="connsiteX2" fmla="*/ 11898298 w 12191998"/>
              <a:gd name="connsiteY2" fmla="*/ 6857999 h 6857999"/>
              <a:gd name="connsiteX3" fmla="*/ 11666240 w 12191998"/>
              <a:gd name="connsiteY3" fmla="*/ 6857999 h 6857999"/>
              <a:gd name="connsiteX4" fmla="*/ 7229503 w 12191998"/>
              <a:gd name="connsiteY4" fmla="*/ 3177998 h 6857999"/>
              <a:gd name="connsiteX5" fmla="*/ 6592376 w 12191998"/>
              <a:gd name="connsiteY5" fmla="*/ 4452250 h 6857999"/>
              <a:gd name="connsiteX6" fmla="*/ 7229503 w 12191998"/>
              <a:gd name="connsiteY6" fmla="*/ 5726502 h 6857999"/>
              <a:gd name="connsiteX7" fmla="*/ 8964291 w 12191998"/>
              <a:gd name="connsiteY7" fmla="*/ 5726502 h 6857999"/>
              <a:gd name="connsiteX8" fmla="*/ 9601418 w 12191998"/>
              <a:gd name="connsiteY8" fmla="*/ 4452250 h 6857999"/>
              <a:gd name="connsiteX9" fmla="*/ 8964291 w 12191998"/>
              <a:gd name="connsiteY9" fmla="*/ 3177998 h 6857999"/>
              <a:gd name="connsiteX10" fmla="*/ 7229505 w 12191998"/>
              <a:gd name="connsiteY10" fmla="*/ 493932 h 6857999"/>
              <a:gd name="connsiteX11" fmla="*/ 6592378 w 12191998"/>
              <a:gd name="connsiteY11" fmla="*/ 1768185 h 6857999"/>
              <a:gd name="connsiteX12" fmla="*/ 7229505 w 12191998"/>
              <a:gd name="connsiteY12" fmla="*/ 3042437 h 6857999"/>
              <a:gd name="connsiteX13" fmla="*/ 8964292 w 12191998"/>
              <a:gd name="connsiteY13" fmla="*/ 3042437 h 6857999"/>
              <a:gd name="connsiteX14" fmla="*/ 9601419 w 12191998"/>
              <a:gd name="connsiteY14" fmla="*/ 1768185 h 6857999"/>
              <a:gd name="connsiteX15" fmla="*/ 8964292 w 12191998"/>
              <a:gd name="connsiteY15" fmla="*/ 493932 h 6857999"/>
              <a:gd name="connsiteX16" fmla="*/ 11972823 w 12191998"/>
              <a:gd name="connsiteY16" fmla="*/ 0 h 6857999"/>
              <a:gd name="connsiteX17" fmla="*/ 12137100 w 12191998"/>
              <a:gd name="connsiteY17" fmla="*/ 0 h 6857999"/>
              <a:gd name="connsiteX18" fmla="*/ 12191998 w 12191998"/>
              <a:gd name="connsiteY18" fmla="*/ 109795 h 6857999"/>
              <a:gd name="connsiteX19" fmla="*/ 12191998 w 12191998"/>
              <a:gd name="connsiteY19" fmla="*/ 438350 h 6857999"/>
              <a:gd name="connsiteX20" fmla="*/ 0 w 12191998"/>
              <a:gd name="connsiteY20" fmla="*/ 0 h 6857999"/>
              <a:gd name="connsiteX21" fmla="*/ 9402133 w 12191998"/>
              <a:gd name="connsiteY21" fmla="*/ 0 h 6857999"/>
              <a:gd name="connsiteX22" fmla="*/ 9182957 w 12191998"/>
              <a:gd name="connsiteY22" fmla="*/ 438352 h 6857999"/>
              <a:gd name="connsiteX23" fmla="*/ 9820084 w 12191998"/>
              <a:gd name="connsiteY23" fmla="*/ 1712604 h 6857999"/>
              <a:gd name="connsiteX24" fmla="*/ 11554872 w 12191998"/>
              <a:gd name="connsiteY24" fmla="*/ 1712604 h 6857999"/>
              <a:gd name="connsiteX25" fmla="*/ 12191998 w 12191998"/>
              <a:gd name="connsiteY25" fmla="*/ 438354 h 6857999"/>
              <a:gd name="connsiteX26" fmla="*/ 12191998 w 12191998"/>
              <a:gd name="connsiteY26" fmla="*/ 902466 h 6857999"/>
              <a:gd name="connsiteX27" fmla="*/ 11719148 w 12191998"/>
              <a:gd name="connsiteY27" fmla="*/ 1848165 h 6857999"/>
              <a:gd name="connsiteX28" fmla="*/ 12191998 w 12191998"/>
              <a:gd name="connsiteY28" fmla="*/ 2793864 h 6857999"/>
              <a:gd name="connsiteX29" fmla="*/ 12191998 w 12191998"/>
              <a:gd name="connsiteY29" fmla="*/ 3122418 h 6857999"/>
              <a:gd name="connsiteX30" fmla="*/ 11554871 w 12191998"/>
              <a:gd name="connsiteY30" fmla="*/ 1848165 h 6857999"/>
              <a:gd name="connsiteX31" fmla="*/ 9820083 w 12191998"/>
              <a:gd name="connsiteY31" fmla="*/ 1848165 h 6857999"/>
              <a:gd name="connsiteX32" fmla="*/ 9182956 w 12191998"/>
              <a:gd name="connsiteY32" fmla="*/ 3122418 h 6857999"/>
              <a:gd name="connsiteX33" fmla="*/ 9820083 w 12191998"/>
              <a:gd name="connsiteY33" fmla="*/ 4396669 h 6857999"/>
              <a:gd name="connsiteX34" fmla="*/ 11554871 w 12191998"/>
              <a:gd name="connsiteY34" fmla="*/ 4396669 h 6857999"/>
              <a:gd name="connsiteX35" fmla="*/ 12191998 w 12191998"/>
              <a:gd name="connsiteY35" fmla="*/ 3122418 h 6857999"/>
              <a:gd name="connsiteX36" fmla="*/ 12191998 w 12191998"/>
              <a:gd name="connsiteY36" fmla="*/ 3586532 h 6857999"/>
              <a:gd name="connsiteX37" fmla="*/ 11719148 w 12191998"/>
              <a:gd name="connsiteY37" fmla="*/ 4532231 h 6857999"/>
              <a:gd name="connsiteX38" fmla="*/ 12191998 w 12191998"/>
              <a:gd name="connsiteY38" fmla="*/ 5477930 h 6857999"/>
              <a:gd name="connsiteX39" fmla="*/ 12191998 w 12191998"/>
              <a:gd name="connsiteY39" fmla="*/ 5806484 h 6857999"/>
              <a:gd name="connsiteX40" fmla="*/ 11554871 w 12191998"/>
              <a:gd name="connsiteY40" fmla="*/ 4532231 h 6857999"/>
              <a:gd name="connsiteX41" fmla="*/ 9820083 w 12191998"/>
              <a:gd name="connsiteY41" fmla="*/ 4532231 h 6857999"/>
              <a:gd name="connsiteX42" fmla="*/ 9182956 w 12191998"/>
              <a:gd name="connsiteY42" fmla="*/ 5806484 h 6857999"/>
              <a:gd name="connsiteX43" fmla="*/ 9708714 w 12191998"/>
              <a:gd name="connsiteY43" fmla="*/ 6857999 h 6857999"/>
              <a:gd name="connsiteX44" fmla="*/ 9476656 w 12191998"/>
              <a:gd name="connsiteY44" fmla="*/ 6857999 h 6857999"/>
              <a:gd name="connsiteX45" fmla="*/ 9018679 w 12191998"/>
              <a:gd name="connsiteY45" fmla="*/ 5942045 h 6857999"/>
              <a:gd name="connsiteX46" fmla="*/ 7283891 w 12191998"/>
              <a:gd name="connsiteY46" fmla="*/ 5942045 h 6857999"/>
              <a:gd name="connsiteX47" fmla="*/ 6825914 w 12191998"/>
              <a:gd name="connsiteY47" fmla="*/ 6857999 h 6857999"/>
              <a:gd name="connsiteX48" fmla="*/ 6637594 w 12191998"/>
              <a:gd name="connsiteY48" fmla="*/ 6857999 h 6857999"/>
              <a:gd name="connsiteX49" fmla="*/ 7135562 w 12191998"/>
              <a:gd name="connsiteY49" fmla="*/ 5862064 h 6857999"/>
              <a:gd name="connsiteX50" fmla="*/ 6498435 w 12191998"/>
              <a:gd name="connsiteY50" fmla="*/ 4587811 h 6857999"/>
              <a:gd name="connsiteX51" fmla="*/ 4763647 w 12191998"/>
              <a:gd name="connsiteY51" fmla="*/ 4587811 h 6857999"/>
              <a:gd name="connsiteX52" fmla="*/ 4126520 w 12191998"/>
              <a:gd name="connsiteY52" fmla="*/ 5862064 h 6857999"/>
              <a:gd name="connsiteX53" fmla="*/ 4624489 w 12191998"/>
              <a:gd name="connsiteY53" fmla="*/ 6857999 h 6857999"/>
              <a:gd name="connsiteX54" fmla="*/ 0 w 12191998"/>
              <a:gd name="connsiteY54"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2191998" h="6857999">
                <a:moveTo>
                  <a:pt x="12191998" y="5806484"/>
                </a:moveTo>
                <a:lnTo>
                  <a:pt x="12191998" y="6270599"/>
                </a:lnTo>
                <a:lnTo>
                  <a:pt x="11898298" y="6857999"/>
                </a:lnTo>
                <a:lnTo>
                  <a:pt x="11666240" y="6857999"/>
                </a:lnTo>
                <a:close/>
                <a:moveTo>
                  <a:pt x="7229503" y="3177998"/>
                </a:moveTo>
                <a:lnTo>
                  <a:pt x="6592376" y="4452250"/>
                </a:lnTo>
                <a:lnTo>
                  <a:pt x="7229503" y="5726502"/>
                </a:lnTo>
                <a:lnTo>
                  <a:pt x="8964291" y="5726502"/>
                </a:lnTo>
                <a:lnTo>
                  <a:pt x="9601418" y="4452250"/>
                </a:lnTo>
                <a:lnTo>
                  <a:pt x="8964291" y="3177998"/>
                </a:lnTo>
                <a:close/>
                <a:moveTo>
                  <a:pt x="7229505" y="493932"/>
                </a:moveTo>
                <a:lnTo>
                  <a:pt x="6592378" y="1768185"/>
                </a:lnTo>
                <a:lnTo>
                  <a:pt x="7229505" y="3042437"/>
                </a:lnTo>
                <a:lnTo>
                  <a:pt x="8964292" y="3042437"/>
                </a:lnTo>
                <a:lnTo>
                  <a:pt x="9601419" y="1768185"/>
                </a:lnTo>
                <a:lnTo>
                  <a:pt x="8964292" y="493932"/>
                </a:lnTo>
                <a:close/>
                <a:moveTo>
                  <a:pt x="11972823" y="0"/>
                </a:moveTo>
                <a:lnTo>
                  <a:pt x="12137100" y="0"/>
                </a:lnTo>
                <a:lnTo>
                  <a:pt x="12191998" y="109795"/>
                </a:lnTo>
                <a:lnTo>
                  <a:pt x="12191998" y="438350"/>
                </a:lnTo>
                <a:close/>
                <a:moveTo>
                  <a:pt x="0" y="0"/>
                </a:moveTo>
                <a:lnTo>
                  <a:pt x="9402133" y="0"/>
                </a:lnTo>
                <a:lnTo>
                  <a:pt x="9182957" y="438352"/>
                </a:lnTo>
                <a:lnTo>
                  <a:pt x="9820084" y="1712604"/>
                </a:lnTo>
                <a:lnTo>
                  <a:pt x="11554872" y="1712604"/>
                </a:lnTo>
                <a:lnTo>
                  <a:pt x="12191998" y="438354"/>
                </a:lnTo>
                <a:lnTo>
                  <a:pt x="12191998" y="902466"/>
                </a:lnTo>
                <a:lnTo>
                  <a:pt x="11719148" y="1848165"/>
                </a:lnTo>
                <a:lnTo>
                  <a:pt x="12191998" y="2793864"/>
                </a:lnTo>
                <a:lnTo>
                  <a:pt x="12191998" y="3122418"/>
                </a:lnTo>
                <a:lnTo>
                  <a:pt x="11554871" y="1848165"/>
                </a:lnTo>
                <a:lnTo>
                  <a:pt x="9820083" y="1848165"/>
                </a:lnTo>
                <a:lnTo>
                  <a:pt x="9182956" y="3122418"/>
                </a:lnTo>
                <a:lnTo>
                  <a:pt x="9820083" y="4396669"/>
                </a:lnTo>
                <a:lnTo>
                  <a:pt x="11554871" y="4396669"/>
                </a:lnTo>
                <a:lnTo>
                  <a:pt x="12191998" y="3122418"/>
                </a:lnTo>
                <a:lnTo>
                  <a:pt x="12191998" y="3586532"/>
                </a:lnTo>
                <a:lnTo>
                  <a:pt x="11719148" y="4532231"/>
                </a:lnTo>
                <a:lnTo>
                  <a:pt x="12191998" y="5477930"/>
                </a:lnTo>
                <a:lnTo>
                  <a:pt x="12191998" y="5806484"/>
                </a:lnTo>
                <a:lnTo>
                  <a:pt x="11554871" y="4532231"/>
                </a:lnTo>
                <a:lnTo>
                  <a:pt x="9820083" y="4532231"/>
                </a:lnTo>
                <a:lnTo>
                  <a:pt x="9182956" y="5806484"/>
                </a:lnTo>
                <a:lnTo>
                  <a:pt x="9708714" y="6857999"/>
                </a:lnTo>
                <a:lnTo>
                  <a:pt x="9476656" y="6857999"/>
                </a:lnTo>
                <a:lnTo>
                  <a:pt x="9018679" y="5942045"/>
                </a:lnTo>
                <a:lnTo>
                  <a:pt x="7283891" y="5942045"/>
                </a:lnTo>
                <a:lnTo>
                  <a:pt x="6825914" y="6857999"/>
                </a:lnTo>
                <a:lnTo>
                  <a:pt x="6637594" y="6857999"/>
                </a:lnTo>
                <a:lnTo>
                  <a:pt x="7135562" y="5862064"/>
                </a:lnTo>
                <a:lnTo>
                  <a:pt x="6498435" y="4587811"/>
                </a:lnTo>
                <a:lnTo>
                  <a:pt x="4763647" y="4587811"/>
                </a:lnTo>
                <a:lnTo>
                  <a:pt x="4126520" y="5862064"/>
                </a:lnTo>
                <a:lnTo>
                  <a:pt x="4624489" y="6857999"/>
                </a:lnTo>
                <a:lnTo>
                  <a:pt x="0" y="6857999"/>
                </a:lnTo>
                <a:close/>
              </a:path>
            </a:pathLst>
          </a:custGeom>
          <a:solidFill>
            <a:schemeClr val="accent4">
              <a:lumMod val="20000"/>
              <a:lumOff val="80000"/>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p:cNvSpPr txBox="1"/>
          <p:nvPr/>
        </p:nvSpPr>
        <p:spPr>
          <a:xfrm>
            <a:off x="239832" y="-54821"/>
            <a:ext cx="5908430" cy="1015663"/>
          </a:xfrm>
          <a:prstGeom prst="rect">
            <a:avLst/>
          </a:prstGeom>
          <a:noFill/>
        </p:spPr>
        <p:txBody>
          <a:bodyPr wrap="square" rtlCol="0">
            <a:spAutoFit/>
          </a:bodyPr>
          <a:lstStyle/>
          <a:p>
            <a:r>
              <a:rPr lang="en-IN" sz="6000" b="1" u="sng" dirty="0" smtClean="0">
                <a:solidFill>
                  <a:schemeClr val="accent1">
                    <a:lumMod val="75000"/>
                  </a:schemeClr>
                </a:solidFill>
              </a:rPr>
              <a:t>Conclusion</a:t>
            </a:r>
            <a:endParaRPr lang="en-IN" sz="6000" b="1" u="sng" dirty="0">
              <a:solidFill>
                <a:schemeClr val="accent1">
                  <a:lumMod val="75000"/>
                </a:schemeClr>
              </a:solidFill>
            </a:endParaRPr>
          </a:p>
        </p:txBody>
      </p:sp>
      <p:sp>
        <p:nvSpPr>
          <p:cNvPr id="30" name="Rounded Rectangle 29"/>
          <p:cNvSpPr/>
          <p:nvPr/>
        </p:nvSpPr>
        <p:spPr>
          <a:xfrm>
            <a:off x="110359" y="1050096"/>
            <a:ext cx="4808482" cy="1119352"/>
          </a:xfrm>
          <a:prstGeom prst="roundRect">
            <a:avLst>
              <a:gd name="adj" fmla="val 50000"/>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Rounded Rectangle 30"/>
          <p:cNvSpPr/>
          <p:nvPr/>
        </p:nvSpPr>
        <p:spPr>
          <a:xfrm>
            <a:off x="110359" y="2321047"/>
            <a:ext cx="6779172" cy="1221037"/>
          </a:xfrm>
          <a:prstGeom prst="roundRect">
            <a:avLst>
              <a:gd name="adj" fmla="val 50000"/>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ounded Rectangle 31"/>
          <p:cNvSpPr/>
          <p:nvPr/>
        </p:nvSpPr>
        <p:spPr>
          <a:xfrm>
            <a:off x="110359" y="3705484"/>
            <a:ext cx="3894082" cy="1119352"/>
          </a:xfrm>
          <a:prstGeom prst="roundRect">
            <a:avLst>
              <a:gd name="adj" fmla="val 50000"/>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Rounded Rectangle 32"/>
          <p:cNvSpPr/>
          <p:nvPr/>
        </p:nvSpPr>
        <p:spPr>
          <a:xfrm>
            <a:off x="78828" y="4974704"/>
            <a:ext cx="3925613" cy="1662579"/>
          </a:xfrm>
          <a:prstGeom prst="roundRect">
            <a:avLst>
              <a:gd name="adj" fmla="val 50000"/>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TextBox 33"/>
          <p:cNvSpPr txBox="1"/>
          <p:nvPr/>
        </p:nvSpPr>
        <p:spPr>
          <a:xfrm>
            <a:off x="410740" y="1148107"/>
            <a:ext cx="4207719" cy="923330"/>
          </a:xfrm>
          <a:prstGeom prst="rect">
            <a:avLst/>
          </a:prstGeom>
          <a:noFill/>
        </p:spPr>
        <p:txBody>
          <a:bodyPr wrap="square" rtlCol="0">
            <a:spAutoFit/>
          </a:bodyPr>
          <a:lstStyle/>
          <a:p>
            <a:r>
              <a:rPr lang="en-US" b="1" dirty="0">
                <a:solidFill>
                  <a:schemeClr val="accent1">
                    <a:lumMod val="75000"/>
                  </a:schemeClr>
                </a:solidFill>
              </a:rPr>
              <a:t>Built a complete ML pipeline with preprocessing, feature engineering, and clustering</a:t>
            </a:r>
            <a:r>
              <a:rPr lang="en-US" b="1" dirty="0"/>
              <a:t>.</a:t>
            </a:r>
            <a:endParaRPr lang="en-IN" b="1" dirty="0"/>
          </a:p>
        </p:txBody>
      </p:sp>
      <p:sp>
        <p:nvSpPr>
          <p:cNvPr id="35" name="TextBox 34"/>
          <p:cNvSpPr txBox="1"/>
          <p:nvPr/>
        </p:nvSpPr>
        <p:spPr>
          <a:xfrm>
            <a:off x="239832" y="2512246"/>
            <a:ext cx="6451292" cy="830997"/>
          </a:xfrm>
          <a:prstGeom prst="rect">
            <a:avLst/>
          </a:prstGeom>
          <a:noFill/>
        </p:spPr>
        <p:txBody>
          <a:bodyPr wrap="square" rtlCol="0">
            <a:spAutoFit/>
          </a:bodyPr>
          <a:lstStyle/>
          <a:p>
            <a:pPr lvl="0" eaLnBrk="0" fontAlgn="base" hangingPunct="0">
              <a:spcBef>
                <a:spcPct val="0"/>
              </a:spcBef>
              <a:spcAft>
                <a:spcPct val="0"/>
              </a:spcAft>
            </a:pPr>
            <a:r>
              <a:rPr lang="en-US" altLang="en-US" sz="1600" b="1" dirty="0">
                <a:solidFill>
                  <a:schemeClr val="accent1">
                    <a:lumMod val="75000"/>
                  </a:schemeClr>
                </a:solidFill>
                <a:latin typeface="Arial" panose="020B0604020202020204" pitchFamily="34" charset="0"/>
              </a:rPr>
              <a:t>Three clustering algorithms were tested: K-Means, Hierarchical, and </a:t>
            </a:r>
            <a:r>
              <a:rPr lang="en-US" altLang="en-US" sz="1600" b="1" dirty="0" smtClean="0">
                <a:solidFill>
                  <a:schemeClr val="accent1">
                    <a:lumMod val="75000"/>
                  </a:schemeClr>
                </a:solidFill>
                <a:latin typeface="Arial" panose="020B0604020202020204" pitchFamily="34" charset="0"/>
              </a:rPr>
              <a:t>DBSCAN . The </a:t>
            </a:r>
            <a:r>
              <a:rPr lang="en-US" altLang="en-US" sz="1600" b="1" dirty="0">
                <a:solidFill>
                  <a:schemeClr val="accent1">
                    <a:lumMod val="75000"/>
                  </a:schemeClr>
                </a:solidFill>
                <a:latin typeface="Arial" panose="020B0604020202020204" pitchFamily="34" charset="0"/>
              </a:rPr>
              <a:t>K-Means model gave the best performance with clear separation of clusters.</a:t>
            </a:r>
          </a:p>
        </p:txBody>
      </p:sp>
      <p:sp>
        <p:nvSpPr>
          <p:cNvPr id="37" name="TextBox 36"/>
          <p:cNvSpPr txBox="1"/>
          <p:nvPr/>
        </p:nvSpPr>
        <p:spPr>
          <a:xfrm>
            <a:off x="410740" y="3796729"/>
            <a:ext cx="3795304" cy="923330"/>
          </a:xfrm>
          <a:prstGeom prst="rect">
            <a:avLst/>
          </a:prstGeom>
          <a:noFill/>
        </p:spPr>
        <p:txBody>
          <a:bodyPr wrap="square" rtlCol="0">
            <a:spAutoFit/>
          </a:bodyPr>
          <a:lstStyle/>
          <a:p>
            <a:r>
              <a:rPr lang="en-US" b="1" dirty="0">
                <a:solidFill>
                  <a:schemeClr val="accent1">
                    <a:lumMod val="75000"/>
                  </a:schemeClr>
                </a:solidFill>
              </a:rPr>
              <a:t>Personas ranged from Affluent Spenders to Budget-Conscious Shoppers.</a:t>
            </a:r>
            <a:endParaRPr lang="en-IN" b="1" dirty="0">
              <a:solidFill>
                <a:schemeClr val="accent1">
                  <a:lumMod val="75000"/>
                </a:schemeClr>
              </a:solidFill>
            </a:endParaRPr>
          </a:p>
        </p:txBody>
      </p:sp>
      <p:sp>
        <p:nvSpPr>
          <p:cNvPr id="39" name="TextBox 38"/>
          <p:cNvSpPr txBox="1"/>
          <p:nvPr/>
        </p:nvSpPr>
        <p:spPr>
          <a:xfrm>
            <a:off x="304150" y="5144273"/>
            <a:ext cx="3779119" cy="1323439"/>
          </a:xfrm>
          <a:prstGeom prst="rect">
            <a:avLst/>
          </a:prstGeom>
          <a:noFill/>
        </p:spPr>
        <p:txBody>
          <a:bodyPr wrap="square" rtlCol="0">
            <a:spAutoFit/>
          </a:bodyPr>
          <a:lstStyle/>
          <a:p>
            <a:pPr lvl="0" eaLnBrk="0" fontAlgn="base" hangingPunct="0">
              <a:spcBef>
                <a:spcPct val="0"/>
              </a:spcBef>
              <a:spcAft>
                <a:spcPct val="0"/>
              </a:spcAft>
            </a:pPr>
            <a:r>
              <a:rPr lang="en-US" altLang="en-US" sz="1600" b="1" dirty="0">
                <a:solidFill>
                  <a:schemeClr val="accent1">
                    <a:lumMod val="75000"/>
                  </a:schemeClr>
                </a:solidFill>
                <a:latin typeface="Arial" panose="020B0604020202020204" pitchFamily="34" charset="0"/>
              </a:rPr>
              <a:t>DBSCAN revealed 44 anomalous customers, adding deeper insights.</a:t>
            </a:r>
          </a:p>
          <a:p>
            <a:pPr lvl="0" eaLnBrk="0" fontAlgn="base" hangingPunct="0">
              <a:spcBef>
                <a:spcPct val="0"/>
              </a:spcBef>
              <a:spcAft>
                <a:spcPct val="0"/>
              </a:spcAft>
            </a:pPr>
            <a:r>
              <a:rPr lang="en-US" altLang="en-US" sz="1600" b="1" dirty="0">
                <a:solidFill>
                  <a:schemeClr val="accent1">
                    <a:lumMod val="75000"/>
                  </a:schemeClr>
                </a:solidFill>
                <a:latin typeface="Arial" panose="020B0604020202020204" pitchFamily="34" charset="0"/>
              </a:rPr>
              <a:t>U</a:t>
            </a:r>
            <a:r>
              <a:rPr lang="en-US" altLang="en-US" sz="1600" b="1" dirty="0" smtClean="0">
                <a:solidFill>
                  <a:schemeClr val="accent1">
                    <a:lumMod val="75000"/>
                  </a:schemeClr>
                </a:solidFill>
                <a:latin typeface="Arial" panose="020B0604020202020204" pitchFamily="34" charset="0"/>
              </a:rPr>
              <a:t>ltimately provides </a:t>
            </a:r>
            <a:r>
              <a:rPr lang="en-US" altLang="en-US" sz="1600" b="1" dirty="0">
                <a:solidFill>
                  <a:schemeClr val="accent1">
                    <a:lumMod val="75000"/>
                  </a:schemeClr>
                </a:solidFill>
                <a:latin typeface="Arial" panose="020B0604020202020204" pitchFamily="34" charset="0"/>
              </a:rPr>
              <a:t>a data-driven foundation for Big Bazaar’s marketing strategy</a:t>
            </a:r>
          </a:p>
        </p:txBody>
      </p:sp>
    </p:spTree>
    <p:extLst>
      <p:ext uri="{BB962C8B-B14F-4D97-AF65-F5344CB8AC3E}">
        <p14:creationId xmlns:p14="http://schemas.microsoft.com/office/powerpoint/2010/main" val="160820595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endParaRPr lang="en-IN"/>
          </a:p>
        </p:txBody>
      </p:sp>
      <p:sp>
        <p:nvSpPr>
          <p:cNvPr id="3" name="Content Placeholder 2"/>
          <p:cNvSpPr>
            <a:spLocks noGrp="1"/>
          </p:cNvSpPr>
          <p:nvPr>
            <p:ph idx="1"/>
          </p:nvPr>
        </p:nvSpPr>
        <p:spPr/>
        <p:txBody>
          <a:bodyPr/>
          <a:lstStyle/>
          <a:p>
            <a:pPr algn="ctr"/>
            <a:endParaRPr lang="en-IN"/>
          </a:p>
        </p:txBody>
      </p:sp>
      <p:sp>
        <p:nvSpPr>
          <p:cNvPr id="4" name="Rectangle 3"/>
          <p:cNvSpPr/>
          <p:nvPr/>
        </p:nvSpPr>
        <p:spPr>
          <a:xfrm>
            <a:off x="0"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lowchart: Connector 4"/>
          <p:cNvSpPr/>
          <p:nvPr/>
        </p:nvSpPr>
        <p:spPr>
          <a:xfrm>
            <a:off x="4913898" y="-388313"/>
            <a:ext cx="7592786" cy="7564437"/>
          </a:xfrm>
          <a:prstGeom prst="flowChartConnector">
            <a:avLst/>
          </a:prstGeom>
          <a:solidFill>
            <a:schemeClr val="accent1">
              <a:lumMod val="50000"/>
            </a:schemeClr>
          </a:solidFill>
          <a:ln>
            <a:noFill/>
          </a:ln>
          <a:effectLst>
            <a:outerShdw blurRad="50800" dist="38100" sx="102000" sy="102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Flowchart: Connector 5"/>
          <p:cNvSpPr/>
          <p:nvPr/>
        </p:nvSpPr>
        <p:spPr>
          <a:xfrm>
            <a:off x="2582957" y="-388313"/>
            <a:ext cx="7592786" cy="7564437"/>
          </a:xfrm>
          <a:prstGeom prst="flowChartConnector">
            <a:avLst/>
          </a:prstGeom>
          <a:solidFill>
            <a:schemeClr val="accent1">
              <a:lumMod val="75000"/>
            </a:schemeClr>
          </a:solidFill>
          <a:ln>
            <a:noFill/>
          </a:ln>
          <a:effectLst>
            <a:outerShdw blurRad="50800" dist="38100" sx="102000" sy="102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Connector 6"/>
          <p:cNvSpPr/>
          <p:nvPr/>
        </p:nvSpPr>
        <p:spPr>
          <a:xfrm>
            <a:off x="166697" y="-388313"/>
            <a:ext cx="7592786" cy="7564437"/>
          </a:xfrm>
          <a:prstGeom prst="flowChartConnector">
            <a:avLst/>
          </a:prstGeom>
          <a:solidFill>
            <a:schemeClr val="accent1">
              <a:lumMod val="60000"/>
              <a:lumOff val="40000"/>
            </a:schemeClr>
          </a:solidFill>
          <a:ln>
            <a:noFill/>
          </a:ln>
          <a:effectLst>
            <a:outerShdw blurRad="50800" dist="38100" sx="102000" sy="102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Connector 7"/>
          <p:cNvSpPr/>
          <p:nvPr/>
        </p:nvSpPr>
        <p:spPr>
          <a:xfrm>
            <a:off x="-2059487" y="-388313"/>
            <a:ext cx="7592786" cy="7564437"/>
          </a:xfrm>
          <a:prstGeom prst="flowChartConnector">
            <a:avLst/>
          </a:prstGeom>
          <a:solidFill>
            <a:schemeClr val="accent1">
              <a:lumMod val="40000"/>
              <a:lumOff val="60000"/>
            </a:schemeClr>
          </a:solidFill>
          <a:ln>
            <a:noFill/>
          </a:ln>
          <a:effectLst>
            <a:outerShdw blurRad="50800" dist="38100" sx="102000" sy="102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Flowchart: Connector 8"/>
          <p:cNvSpPr/>
          <p:nvPr/>
        </p:nvSpPr>
        <p:spPr>
          <a:xfrm>
            <a:off x="-4201323" y="-349081"/>
            <a:ext cx="7592786" cy="7564437"/>
          </a:xfrm>
          <a:prstGeom prst="flowChartConnector">
            <a:avLst/>
          </a:prstGeom>
          <a:solidFill>
            <a:schemeClr val="tx2">
              <a:lumMod val="20000"/>
              <a:lumOff val="80000"/>
            </a:schemeClr>
          </a:solidFill>
          <a:ln>
            <a:noFill/>
          </a:ln>
          <a:effectLst>
            <a:outerShdw blurRad="50800" dist="38100" sx="102000" sy="102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7200" b="1" dirty="0"/>
          </a:p>
        </p:txBody>
      </p:sp>
      <p:sp>
        <p:nvSpPr>
          <p:cNvPr id="10" name="TextBox 9"/>
          <p:cNvSpPr txBox="1"/>
          <p:nvPr/>
        </p:nvSpPr>
        <p:spPr>
          <a:xfrm>
            <a:off x="3432663" y="2430787"/>
            <a:ext cx="2260147" cy="1446550"/>
          </a:xfrm>
          <a:prstGeom prst="rect">
            <a:avLst/>
          </a:prstGeom>
          <a:noFill/>
        </p:spPr>
        <p:txBody>
          <a:bodyPr wrap="square" rtlCol="0">
            <a:spAutoFit/>
          </a:bodyPr>
          <a:lstStyle/>
          <a:p>
            <a:pPr algn="ctr"/>
            <a:r>
              <a:rPr lang="en-IN" sz="6000" b="1" dirty="0" smtClean="0">
                <a:solidFill>
                  <a:schemeClr val="bg1"/>
                </a:solidFill>
              </a:rPr>
              <a:t>1.</a:t>
            </a:r>
            <a:endParaRPr lang="en-IN" sz="3600" b="1" dirty="0" smtClean="0">
              <a:solidFill>
                <a:schemeClr val="bg1"/>
              </a:solidFill>
            </a:endParaRPr>
          </a:p>
          <a:p>
            <a:pPr algn="ctr"/>
            <a:r>
              <a:rPr lang="en-IN" sz="2800" b="1" dirty="0" smtClean="0">
                <a:solidFill>
                  <a:schemeClr val="bg1"/>
                </a:solidFill>
              </a:rPr>
              <a:t>Introduction</a:t>
            </a:r>
            <a:endParaRPr lang="en-IN" sz="2800" b="1" dirty="0">
              <a:solidFill>
                <a:schemeClr val="bg1"/>
              </a:solidFill>
            </a:endParaRPr>
          </a:p>
        </p:txBody>
      </p:sp>
      <p:sp>
        <p:nvSpPr>
          <p:cNvPr id="11" name="TextBox 10"/>
          <p:cNvSpPr txBox="1"/>
          <p:nvPr/>
        </p:nvSpPr>
        <p:spPr>
          <a:xfrm>
            <a:off x="5450950" y="2430787"/>
            <a:ext cx="2046564" cy="2862322"/>
          </a:xfrm>
          <a:prstGeom prst="rect">
            <a:avLst/>
          </a:prstGeom>
          <a:noFill/>
        </p:spPr>
        <p:txBody>
          <a:bodyPr wrap="square" rtlCol="0">
            <a:spAutoFit/>
          </a:bodyPr>
          <a:lstStyle/>
          <a:p>
            <a:pPr algn="ctr"/>
            <a:r>
              <a:rPr lang="en-IN" sz="6000" b="1" dirty="0" smtClean="0">
                <a:solidFill>
                  <a:schemeClr val="bg1"/>
                </a:solidFill>
              </a:rPr>
              <a:t>2.</a:t>
            </a:r>
          </a:p>
          <a:p>
            <a:pPr algn="ctr"/>
            <a:r>
              <a:rPr lang="en-IN" sz="2400" b="1" dirty="0" smtClean="0">
                <a:solidFill>
                  <a:schemeClr val="bg1"/>
                </a:solidFill>
              </a:rPr>
              <a:t>Data Pre-Processing and Exploratory Data Analysis</a:t>
            </a:r>
            <a:endParaRPr lang="en-IN" sz="2400" b="1" dirty="0">
              <a:solidFill>
                <a:schemeClr val="bg1"/>
              </a:solidFill>
            </a:endParaRPr>
          </a:p>
        </p:txBody>
      </p:sp>
      <p:sp>
        <p:nvSpPr>
          <p:cNvPr id="12" name="TextBox 11"/>
          <p:cNvSpPr txBox="1"/>
          <p:nvPr/>
        </p:nvSpPr>
        <p:spPr>
          <a:xfrm>
            <a:off x="7818007" y="2454288"/>
            <a:ext cx="2429101" cy="2492990"/>
          </a:xfrm>
          <a:prstGeom prst="rect">
            <a:avLst/>
          </a:prstGeom>
          <a:noFill/>
        </p:spPr>
        <p:txBody>
          <a:bodyPr wrap="square" rtlCol="0">
            <a:spAutoFit/>
          </a:bodyPr>
          <a:lstStyle/>
          <a:p>
            <a:pPr algn="ctr"/>
            <a:r>
              <a:rPr lang="en-IN" sz="6000" b="1" dirty="0">
                <a:solidFill>
                  <a:schemeClr val="bg1"/>
                </a:solidFill>
              </a:rPr>
              <a:t>3</a:t>
            </a:r>
            <a:r>
              <a:rPr lang="en-IN" sz="6000" b="1" dirty="0" smtClean="0">
                <a:solidFill>
                  <a:schemeClr val="bg1"/>
                </a:solidFill>
              </a:rPr>
              <a:t>.</a:t>
            </a:r>
            <a:endParaRPr lang="en-IN" sz="3600" b="1" dirty="0" smtClean="0">
              <a:solidFill>
                <a:schemeClr val="bg1"/>
              </a:solidFill>
            </a:endParaRPr>
          </a:p>
          <a:p>
            <a:pPr algn="ctr"/>
            <a:r>
              <a:rPr lang="en-IN" sz="2400" b="1" dirty="0" smtClean="0">
                <a:solidFill>
                  <a:schemeClr val="bg1"/>
                </a:solidFill>
              </a:rPr>
              <a:t>Model Implementation and</a:t>
            </a:r>
          </a:p>
          <a:p>
            <a:pPr algn="ctr"/>
            <a:r>
              <a:rPr lang="en-IN" sz="2400" b="1" dirty="0" smtClean="0">
                <a:solidFill>
                  <a:schemeClr val="bg1"/>
                </a:solidFill>
              </a:rPr>
              <a:t> Evaluation</a:t>
            </a:r>
            <a:endParaRPr lang="en-IN" sz="2400" b="1" dirty="0">
              <a:solidFill>
                <a:schemeClr val="bg1"/>
              </a:solidFill>
            </a:endParaRPr>
          </a:p>
        </p:txBody>
      </p:sp>
      <p:sp>
        <p:nvSpPr>
          <p:cNvPr id="14" name="TextBox 13"/>
          <p:cNvSpPr txBox="1"/>
          <p:nvPr/>
        </p:nvSpPr>
        <p:spPr>
          <a:xfrm>
            <a:off x="10260397" y="2430787"/>
            <a:ext cx="1908222" cy="2492990"/>
          </a:xfrm>
          <a:prstGeom prst="rect">
            <a:avLst/>
          </a:prstGeom>
          <a:noFill/>
        </p:spPr>
        <p:txBody>
          <a:bodyPr wrap="square" rtlCol="0">
            <a:spAutoFit/>
          </a:bodyPr>
          <a:lstStyle/>
          <a:p>
            <a:pPr algn="ctr"/>
            <a:r>
              <a:rPr lang="en-IN" sz="6000" b="1" dirty="0" smtClean="0">
                <a:solidFill>
                  <a:schemeClr val="bg1"/>
                </a:solidFill>
              </a:rPr>
              <a:t>4.</a:t>
            </a:r>
          </a:p>
          <a:p>
            <a:pPr algn="ctr"/>
            <a:r>
              <a:rPr lang="en-IN" sz="2400" b="1" dirty="0" smtClean="0">
                <a:solidFill>
                  <a:schemeClr val="bg1"/>
                </a:solidFill>
              </a:rPr>
              <a:t>Segment Analysis and</a:t>
            </a:r>
          </a:p>
          <a:p>
            <a:pPr algn="ctr"/>
            <a:r>
              <a:rPr lang="en-IN" sz="2400" b="1" dirty="0" smtClean="0">
                <a:solidFill>
                  <a:schemeClr val="bg1"/>
                </a:solidFill>
              </a:rPr>
              <a:t>Persona Development</a:t>
            </a:r>
            <a:endParaRPr lang="en-IN" sz="2400" b="1" dirty="0">
              <a:solidFill>
                <a:schemeClr val="bg1"/>
              </a:solidFill>
            </a:endParaRPr>
          </a:p>
        </p:txBody>
      </p:sp>
      <p:sp>
        <p:nvSpPr>
          <p:cNvPr id="15" name="TextBox 14"/>
          <p:cNvSpPr txBox="1"/>
          <p:nvPr/>
        </p:nvSpPr>
        <p:spPr>
          <a:xfrm rot="5400000">
            <a:off x="-732714" y="2886073"/>
            <a:ext cx="3563829" cy="1015663"/>
          </a:xfrm>
          <a:prstGeom prst="rect">
            <a:avLst/>
          </a:prstGeom>
          <a:noFill/>
        </p:spPr>
        <p:txBody>
          <a:bodyPr wrap="square" rtlCol="0">
            <a:spAutoFit/>
          </a:bodyPr>
          <a:lstStyle/>
          <a:p>
            <a:pPr algn="ctr"/>
            <a:r>
              <a:rPr lang="en-IN" sz="6000" b="1" dirty="0" smtClean="0">
                <a:solidFill>
                  <a:schemeClr val="bg1"/>
                </a:solidFill>
              </a:rPr>
              <a:t>Contents</a:t>
            </a:r>
            <a:endParaRPr lang="en-IN" sz="6000" b="1" dirty="0">
              <a:solidFill>
                <a:schemeClr val="bg1"/>
              </a:solidFill>
            </a:endParaRPr>
          </a:p>
        </p:txBody>
      </p:sp>
    </p:spTree>
    <p:extLst>
      <p:ext uri="{BB962C8B-B14F-4D97-AF65-F5344CB8AC3E}">
        <p14:creationId xmlns:p14="http://schemas.microsoft.com/office/powerpoint/2010/main" val="194502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style.rotation</p:attrName>
                                        </p:attrNameLst>
                                      </p:cBhvr>
                                      <p:tavLst>
                                        <p:tav tm="0">
                                          <p:val>
                                            <p:fltVal val="90"/>
                                          </p:val>
                                        </p:tav>
                                        <p:tav tm="100000">
                                          <p:val>
                                            <p:fltVal val="0"/>
                                          </p:val>
                                        </p:tav>
                                      </p:tavLst>
                                    </p:anim>
                                    <p:animEffect transition="in" filter="fade">
                                      <p:cBhvr>
                                        <p:cTn id="10" dur="10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1000" fill="hold"/>
                                        <p:tgtEl>
                                          <p:spTgt spid="8"/>
                                        </p:tgtEl>
                                        <p:attrNameLst>
                                          <p:attrName>ppt_w</p:attrName>
                                        </p:attrNameLst>
                                      </p:cBhvr>
                                      <p:tavLst>
                                        <p:tav tm="0">
                                          <p:val>
                                            <p:fltVal val="0"/>
                                          </p:val>
                                        </p:tav>
                                        <p:tav tm="100000">
                                          <p:val>
                                            <p:strVal val="#ppt_w"/>
                                          </p:val>
                                        </p:tav>
                                      </p:tavLst>
                                    </p:anim>
                                    <p:anim calcmode="lin" valueType="num">
                                      <p:cBhvr>
                                        <p:cTn id="20" dur="1000" fill="hold"/>
                                        <p:tgtEl>
                                          <p:spTgt spid="8"/>
                                        </p:tgtEl>
                                        <p:attrNameLst>
                                          <p:attrName>ppt_h</p:attrName>
                                        </p:attrNameLst>
                                      </p:cBhvr>
                                      <p:tavLst>
                                        <p:tav tm="0">
                                          <p:val>
                                            <p:fltVal val="0"/>
                                          </p:val>
                                        </p:tav>
                                        <p:tav tm="100000">
                                          <p:val>
                                            <p:strVal val="#ppt_h"/>
                                          </p:val>
                                        </p:tav>
                                      </p:tavLst>
                                    </p:anim>
                                    <p:anim calcmode="lin" valueType="num">
                                      <p:cBhvr>
                                        <p:cTn id="21" dur="1000" fill="hold"/>
                                        <p:tgtEl>
                                          <p:spTgt spid="8"/>
                                        </p:tgtEl>
                                        <p:attrNameLst>
                                          <p:attrName>style.rotation</p:attrName>
                                        </p:attrNameLst>
                                      </p:cBhvr>
                                      <p:tavLst>
                                        <p:tav tm="0">
                                          <p:val>
                                            <p:fltVal val="90"/>
                                          </p:val>
                                        </p:tav>
                                        <p:tav tm="100000">
                                          <p:val>
                                            <p:fltVal val="0"/>
                                          </p:val>
                                        </p:tav>
                                      </p:tavLst>
                                    </p:anim>
                                    <p:animEffect transition="in" filter="fade">
                                      <p:cBhvr>
                                        <p:cTn id="22" dur="10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31" presetClass="entr" presetSubtype="0" fill="hold" grpId="0" nodeType="clickEffect">
                                  <p:stCondLst>
                                    <p:cond delay="0"/>
                                  </p:stCondLst>
                                  <p:childTnLst>
                                    <p:set>
                                      <p:cBhvr>
                                        <p:cTn id="33" dur="1" fill="hold">
                                          <p:stCondLst>
                                            <p:cond delay="0"/>
                                          </p:stCondLst>
                                        </p:cTn>
                                        <p:tgtEl>
                                          <p:spTgt spid="7"/>
                                        </p:tgtEl>
                                        <p:attrNameLst>
                                          <p:attrName>style.visibility</p:attrName>
                                        </p:attrNameLst>
                                      </p:cBhvr>
                                      <p:to>
                                        <p:strVal val="visible"/>
                                      </p:to>
                                    </p:set>
                                    <p:anim calcmode="lin" valueType="num">
                                      <p:cBhvr>
                                        <p:cTn id="34" dur="1000" fill="hold"/>
                                        <p:tgtEl>
                                          <p:spTgt spid="7"/>
                                        </p:tgtEl>
                                        <p:attrNameLst>
                                          <p:attrName>ppt_w</p:attrName>
                                        </p:attrNameLst>
                                      </p:cBhvr>
                                      <p:tavLst>
                                        <p:tav tm="0">
                                          <p:val>
                                            <p:fltVal val="0"/>
                                          </p:val>
                                        </p:tav>
                                        <p:tav tm="100000">
                                          <p:val>
                                            <p:strVal val="#ppt_w"/>
                                          </p:val>
                                        </p:tav>
                                      </p:tavLst>
                                    </p:anim>
                                    <p:anim calcmode="lin" valueType="num">
                                      <p:cBhvr>
                                        <p:cTn id="35" dur="1000" fill="hold"/>
                                        <p:tgtEl>
                                          <p:spTgt spid="7"/>
                                        </p:tgtEl>
                                        <p:attrNameLst>
                                          <p:attrName>ppt_h</p:attrName>
                                        </p:attrNameLst>
                                      </p:cBhvr>
                                      <p:tavLst>
                                        <p:tav tm="0">
                                          <p:val>
                                            <p:fltVal val="0"/>
                                          </p:val>
                                        </p:tav>
                                        <p:tav tm="100000">
                                          <p:val>
                                            <p:strVal val="#ppt_h"/>
                                          </p:val>
                                        </p:tav>
                                      </p:tavLst>
                                    </p:anim>
                                    <p:anim calcmode="lin" valueType="num">
                                      <p:cBhvr>
                                        <p:cTn id="36" dur="1000" fill="hold"/>
                                        <p:tgtEl>
                                          <p:spTgt spid="7"/>
                                        </p:tgtEl>
                                        <p:attrNameLst>
                                          <p:attrName>style.rotation</p:attrName>
                                        </p:attrNameLst>
                                      </p:cBhvr>
                                      <p:tavLst>
                                        <p:tav tm="0">
                                          <p:val>
                                            <p:fltVal val="90"/>
                                          </p:val>
                                        </p:tav>
                                        <p:tav tm="100000">
                                          <p:val>
                                            <p:fltVal val="0"/>
                                          </p:val>
                                        </p:tav>
                                      </p:tavLst>
                                    </p:anim>
                                    <p:animEffect transition="in" filter="fade">
                                      <p:cBhvr>
                                        <p:cTn id="37" dur="1000"/>
                                        <p:tgtEl>
                                          <p:spTgt spid="7"/>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1"/>
                                        </p:tgtEl>
                                        <p:attrNameLst>
                                          <p:attrName>style.visibility</p:attrName>
                                        </p:attrNameLst>
                                      </p:cBhvr>
                                      <p:to>
                                        <p:strVal val="visible"/>
                                      </p:to>
                                    </p:set>
                                    <p:anim calcmode="lin" valueType="num">
                                      <p:cBhvr>
                                        <p:cTn id="42" dur="500" fill="hold"/>
                                        <p:tgtEl>
                                          <p:spTgt spid="11"/>
                                        </p:tgtEl>
                                        <p:attrNameLst>
                                          <p:attrName>ppt_w</p:attrName>
                                        </p:attrNameLst>
                                      </p:cBhvr>
                                      <p:tavLst>
                                        <p:tav tm="0">
                                          <p:val>
                                            <p:fltVal val="0"/>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animEffect transition="in" filter="fade">
                                      <p:cBhvr>
                                        <p:cTn id="44" dur="500"/>
                                        <p:tgtEl>
                                          <p:spTgt spid="11"/>
                                        </p:tgtEl>
                                      </p:cBhvr>
                                    </p:animEffect>
                                  </p:childTnLst>
                                </p:cTn>
                              </p:par>
                            </p:childTnLst>
                          </p:cTn>
                        </p:par>
                      </p:childTnLst>
                    </p:cTn>
                  </p:par>
                  <p:par>
                    <p:cTn id="45" fill="hold">
                      <p:stCondLst>
                        <p:cond delay="indefinite"/>
                      </p:stCondLst>
                      <p:childTnLst>
                        <p:par>
                          <p:cTn id="46" fill="hold">
                            <p:stCondLst>
                              <p:cond delay="0"/>
                            </p:stCondLst>
                            <p:childTnLst>
                              <p:par>
                                <p:cTn id="47" presetID="31" presetClass="entr" presetSubtype="0" fill="hold" grpId="0" nodeType="click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p:cTn id="49" dur="1000" fill="hold"/>
                                        <p:tgtEl>
                                          <p:spTgt spid="6"/>
                                        </p:tgtEl>
                                        <p:attrNameLst>
                                          <p:attrName>ppt_w</p:attrName>
                                        </p:attrNameLst>
                                      </p:cBhvr>
                                      <p:tavLst>
                                        <p:tav tm="0">
                                          <p:val>
                                            <p:fltVal val="0"/>
                                          </p:val>
                                        </p:tav>
                                        <p:tav tm="100000">
                                          <p:val>
                                            <p:strVal val="#ppt_w"/>
                                          </p:val>
                                        </p:tav>
                                      </p:tavLst>
                                    </p:anim>
                                    <p:anim calcmode="lin" valueType="num">
                                      <p:cBhvr>
                                        <p:cTn id="50" dur="1000" fill="hold"/>
                                        <p:tgtEl>
                                          <p:spTgt spid="6"/>
                                        </p:tgtEl>
                                        <p:attrNameLst>
                                          <p:attrName>ppt_h</p:attrName>
                                        </p:attrNameLst>
                                      </p:cBhvr>
                                      <p:tavLst>
                                        <p:tav tm="0">
                                          <p:val>
                                            <p:fltVal val="0"/>
                                          </p:val>
                                        </p:tav>
                                        <p:tav tm="100000">
                                          <p:val>
                                            <p:strVal val="#ppt_h"/>
                                          </p:val>
                                        </p:tav>
                                      </p:tavLst>
                                    </p:anim>
                                    <p:anim calcmode="lin" valueType="num">
                                      <p:cBhvr>
                                        <p:cTn id="51" dur="1000" fill="hold"/>
                                        <p:tgtEl>
                                          <p:spTgt spid="6"/>
                                        </p:tgtEl>
                                        <p:attrNameLst>
                                          <p:attrName>style.rotation</p:attrName>
                                        </p:attrNameLst>
                                      </p:cBhvr>
                                      <p:tavLst>
                                        <p:tav tm="0">
                                          <p:val>
                                            <p:fltVal val="90"/>
                                          </p:val>
                                        </p:tav>
                                        <p:tav tm="100000">
                                          <p:val>
                                            <p:fltVal val="0"/>
                                          </p:val>
                                        </p:tav>
                                      </p:tavLst>
                                    </p:anim>
                                    <p:animEffect transition="in" filter="fade">
                                      <p:cBhvr>
                                        <p:cTn id="52" dur="1000"/>
                                        <p:tgtEl>
                                          <p:spTgt spid="6"/>
                                        </p:tgtEl>
                                      </p:cBhvr>
                                    </p:animEffect>
                                  </p:childTnLst>
                                </p:cTn>
                              </p:par>
                            </p:childTnLst>
                          </p:cTn>
                        </p:par>
                      </p:childTnLst>
                    </p:cTn>
                  </p:par>
                  <p:par>
                    <p:cTn id="53" fill="hold">
                      <p:stCondLst>
                        <p:cond delay="indefinite"/>
                      </p:stCondLst>
                      <p:childTnLst>
                        <p:par>
                          <p:cTn id="54" fill="hold">
                            <p:stCondLst>
                              <p:cond delay="0"/>
                            </p:stCondLst>
                            <p:childTnLst>
                              <p:par>
                                <p:cTn id="55" presetID="53" presetClass="entr" presetSubtype="16" fill="hold" grpId="0" nodeType="clickEffect">
                                  <p:stCondLst>
                                    <p:cond delay="0"/>
                                  </p:stCondLst>
                                  <p:childTnLst>
                                    <p:set>
                                      <p:cBhvr>
                                        <p:cTn id="56" dur="1" fill="hold">
                                          <p:stCondLst>
                                            <p:cond delay="0"/>
                                          </p:stCondLst>
                                        </p:cTn>
                                        <p:tgtEl>
                                          <p:spTgt spid="12"/>
                                        </p:tgtEl>
                                        <p:attrNameLst>
                                          <p:attrName>style.visibility</p:attrName>
                                        </p:attrNameLst>
                                      </p:cBhvr>
                                      <p:to>
                                        <p:strVal val="visible"/>
                                      </p:to>
                                    </p:set>
                                    <p:anim calcmode="lin" valueType="num">
                                      <p:cBhvr>
                                        <p:cTn id="57" dur="500" fill="hold"/>
                                        <p:tgtEl>
                                          <p:spTgt spid="12"/>
                                        </p:tgtEl>
                                        <p:attrNameLst>
                                          <p:attrName>ppt_w</p:attrName>
                                        </p:attrNameLst>
                                      </p:cBhvr>
                                      <p:tavLst>
                                        <p:tav tm="0">
                                          <p:val>
                                            <p:fltVal val="0"/>
                                          </p:val>
                                        </p:tav>
                                        <p:tav tm="100000">
                                          <p:val>
                                            <p:strVal val="#ppt_w"/>
                                          </p:val>
                                        </p:tav>
                                      </p:tavLst>
                                    </p:anim>
                                    <p:anim calcmode="lin" valueType="num">
                                      <p:cBhvr>
                                        <p:cTn id="58" dur="500" fill="hold"/>
                                        <p:tgtEl>
                                          <p:spTgt spid="12"/>
                                        </p:tgtEl>
                                        <p:attrNameLst>
                                          <p:attrName>ppt_h</p:attrName>
                                        </p:attrNameLst>
                                      </p:cBhvr>
                                      <p:tavLst>
                                        <p:tav tm="0">
                                          <p:val>
                                            <p:fltVal val="0"/>
                                          </p:val>
                                        </p:tav>
                                        <p:tav tm="100000">
                                          <p:val>
                                            <p:strVal val="#ppt_h"/>
                                          </p:val>
                                        </p:tav>
                                      </p:tavLst>
                                    </p:anim>
                                    <p:animEffect transition="in" filter="fade">
                                      <p:cBhvr>
                                        <p:cTn id="59" dur="500"/>
                                        <p:tgtEl>
                                          <p:spTgt spid="12"/>
                                        </p:tgtEl>
                                      </p:cBhvr>
                                    </p:animEffect>
                                  </p:childTnLst>
                                </p:cTn>
                              </p:par>
                            </p:childTnLst>
                          </p:cTn>
                        </p:par>
                      </p:childTnLst>
                    </p:cTn>
                  </p:par>
                  <p:par>
                    <p:cTn id="60" fill="hold">
                      <p:stCondLst>
                        <p:cond delay="indefinite"/>
                      </p:stCondLst>
                      <p:childTnLst>
                        <p:par>
                          <p:cTn id="61" fill="hold">
                            <p:stCondLst>
                              <p:cond delay="0"/>
                            </p:stCondLst>
                            <p:childTnLst>
                              <p:par>
                                <p:cTn id="62" presetID="31" presetClass="entr" presetSubtype="0" fill="hold" grpId="0" nodeType="clickEffect">
                                  <p:stCondLst>
                                    <p:cond delay="0"/>
                                  </p:stCondLst>
                                  <p:childTnLst>
                                    <p:set>
                                      <p:cBhvr>
                                        <p:cTn id="63" dur="1" fill="hold">
                                          <p:stCondLst>
                                            <p:cond delay="0"/>
                                          </p:stCondLst>
                                        </p:cTn>
                                        <p:tgtEl>
                                          <p:spTgt spid="5"/>
                                        </p:tgtEl>
                                        <p:attrNameLst>
                                          <p:attrName>style.visibility</p:attrName>
                                        </p:attrNameLst>
                                      </p:cBhvr>
                                      <p:to>
                                        <p:strVal val="visible"/>
                                      </p:to>
                                    </p:set>
                                    <p:anim calcmode="lin" valueType="num">
                                      <p:cBhvr>
                                        <p:cTn id="64" dur="1000" fill="hold"/>
                                        <p:tgtEl>
                                          <p:spTgt spid="5"/>
                                        </p:tgtEl>
                                        <p:attrNameLst>
                                          <p:attrName>ppt_w</p:attrName>
                                        </p:attrNameLst>
                                      </p:cBhvr>
                                      <p:tavLst>
                                        <p:tav tm="0">
                                          <p:val>
                                            <p:fltVal val="0"/>
                                          </p:val>
                                        </p:tav>
                                        <p:tav tm="100000">
                                          <p:val>
                                            <p:strVal val="#ppt_w"/>
                                          </p:val>
                                        </p:tav>
                                      </p:tavLst>
                                    </p:anim>
                                    <p:anim calcmode="lin" valueType="num">
                                      <p:cBhvr>
                                        <p:cTn id="65" dur="1000" fill="hold"/>
                                        <p:tgtEl>
                                          <p:spTgt spid="5"/>
                                        </p:tgtEl>
                                        <p:attrNameLst>
                                          <p:attrName>ppt_h</p:attrName>
                                        </p:attrNameLst>
                                      </p:cBhvr>
                                      <p:tavLst>
                                        <p:tav tm="0">
                                          <p:val>
                                            <p:fltVal val="0"/>
                                          </p:val>
                                        </p:tav>
                                        <p:tav tm="100000">
                                          <p:val>
                                            <p:strVal val="#ppt_h"/>
                                          </p:val>
                                        </p:tav>
                                      </p:tavLst>
                                    </p:anim>
                                    <p:anim calcmode="lin" valueType="num">
                                      <p:cBhvr>
                                        <p:cTn id="66" dur="1000" fill="hold"/>
                                        <p:tgtEl>
                                          <p:spTgt spid="5"/>
                                        </p:tgtEl>
                                        <p:attrNameLst>
                                          <p:attrName>style.rotation</p:attrName>
                                        </p:attrNameLst>
                                      </p:cBhvr>
                                      <p:tavLst>
                                        <p:tav tm="0">
                                          <p:val>
                                            <p:fltVal val="90"/>
                                          </p:val>
                                        </p:tav>
                                        <p:tav tm="100000">
                                          <p:val>
                                            <p:fltVal val="0"/>
                                          </p:val>
                                        </p:tav>
                                      </p:tavLst>
                                    </p:anim>
                                    <p:animEffect transition="in" filter="fade">
                                      <p:cBhvr>
                                        <p:cTn id="67" dur="1000"/>
                                        <p:tgtEl>
                                          <p:spTgt spid="5"/>
                                        </p:tgtEl>
                                      </p:cBhvr>
                                    </p:animEffect>
                                  </p:childTnLst>
                                </p:cTn>
                              </p:par>
                            </p:childTnLst>
                          </p:cTn>
                        </p:par>
                      </p:childTnLst>
                    </p:cTn>
                  </p:par>
                  <p:par>
                    <p:cTn id="68" fill="hold">
                      <p:stCondLst>
                        <p:cond delay="indefinite"/>
                      </p:stCondLst>
                      <p:childTnLst>
                        <p:par>
                          <p:cTn id="69" fill="hold">
                            <p:stCondLst>
                              <p:cond delay="0"/>
                            </p:stCondLst>
                            <p:childTnLst>
                              <p:par>
                                <p:cTn id="70" presetID="53" presetClass="entr" presetSubtype="16" fill="hold" grpId="0" nodeType="clickEffect">
                                  <p:stCondLst>
                                    <p:cond delay="0"/>
                                  </p:stCondLst>
                                  <p:childTnLst>
                                    <p:set>
                                      <p:cBhvr>
                                        <p:cTn id="71" dur="1" fill="hold">
                                          <p:stCondLst>
                                            <p:cond delay="0"/>
                                          </p:stCondLst>
                                        </p:cTn>
                                        <p:tgtEl>
                                          <p:spTgt spid="14"/>
                                        </p:tgtEl>
                                        <p:attrNameLst>
                                          <p:attrName>style.visibility</p:attrName>
                                        </p:attrNameLst>
                                      </p:cBhvr>
                                      <p:to>
                                        <p:strVal val="visible"/>
                                      </p:to>
                                    </p:set>
                                    <p:anim calcmode="lin" valueType="num">
                                      <p:cBhvr>
                                        <p:cTn id="72" dur="500" fill="hold"/>
                                        <p:tgtEl>
                                          <p:spTgt spid="14"/>
                                        </p:tgtEl>
                                        <p:attrNameLst>
                                          <p:attrName>ppt_w</p:attrName>
                                        </p:attrNameLst>
                                      </p:cBhvr>
                                      <p:tavLst>
                                        <p:tav tm="0">
                                          <p:val>
                                            <p:fltVal val="0"/>
                                          </p:val>
                                        </p:tav>
                                        <p:tav tm="100000">
                                          <p:val>
                                            <p:strVal val="#ppt_w"/>
                                          </p:val>
                                        </p:tav>
                                      </p:tavLst>
                                    </p:anim>
                                    <p:anim calcmode="lin" valueType="num">
                                      <p:cBhvr>
                                        <p:cTn id="73" dur="500" fill="hold"/>
                                        <p:tgtEl>
                                          <p:spTgt spid="14"/>
                                        </p:tgtEl>
                                        <p:attrNameLst>
                                          <p:attrName>ppt_h</p:attrName>
                                        </p:attrNameLst>
                                      </p:cBhvr>
                                      <p:tavLst>
                                        <p:tav tm="0">
                                          <p:val>
                                            <p:fltVal val="0"/>
                                          </p:val>
                                        </p:tav>
                                        <p:tav tm="100000">
                                          <p:val>
                                            <p:strVal val="#ppt_h"/>
                                          </p:val>
                                        </p:tav>
                                      </p:tavLst>
                                    </p:anim>
                                    <p:animEffect transition="in" filter="fade">
                                      <p:cBhvr>
                                        <p:cTn id="7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p:bldP spid="11" grpId="0"/>
      <p:bldP spid="12" grpId="0"/>
      <p:bldP spid="14" grpId="0"/>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3"/>
          <a:stretch>
            <a:fillRect/>
          </a:stretch>
        </p:blipFill>
        <p:spPr>
          <a:xfrm>
            <a:off x="10160" y="-56423"/>
            <a:ext cx="12192000" cy="6914423"/>
          </a:xfrm>
          <a:prstGeom prst="rect">
            <a:avLst/>
          </a:prstGeom>
        </p:spPr>
      </p:pic>
      <p:sp>
        <p:nvSpPr>
          <p:cNvPr id="44" name="Freeform 43"/>
          <p:cNvSpPr/>
          <p:nvPr/>
        </p:nvSpPr>
        <p:spPr>
          <a:xfrm>
            <a:off x="0" y="-56424"/>
            <a:ext cx="12191998" cy="6914423"/>
          </a:xfrm>
          <a:custGeom>
            <a:avLst/>
            <a:gdLst>
              <a:gd name="connsiteX0" fmla="*/ 9250204 w 12191998"/>
              <a:gd name="connsiteY0" fmla="*/ 4071060 h 6914423"/>
              <a:gd name="connsiteX1" fmla="*/ 8709052 w 12191998"/>
              <a:gd name="connsiteY1" fmla="*/ 5153364 h 6914423"/>
              <a:gd name="connsiteX2" fmla="*/ 9250204 w 12191998"/>
              <a:gd name="connsiteY2" fmla="*/ 6235667 h 6914423"/>
              <a:gd name="connsiteX3" fmla="*/ 10732707 w 12191998"/>
              <a:gd name="connsiteY3" fmla="*/ 6235667 h 6914423"/>
              <a:gd name="connsiteX4" fmla="*/ 11273859 w 12191998"/>
              <a:gd name="connsiteY4" fmla="*/ 5153364 h 6914423"/>
              <a:gd name="connsiteX5" fmla="*/ 10732707 w 12191998"/>
              <a:gd name="connsiteY5" fmla="*/ 4071060 h 6914423"/>
              <a:gd name="connsiteX6" fmla="*/ 4972473 w 12191998"/>
              <a:gd name="connsiteY6" fmla="*/ 4071060 h 6914423"/>
              <a:gd name="connsiteX7" fmla="*/ 4431322 w 12191998"/>
              <a:gd name="connsiteY7" fmla="*/ 5153364 h 6914423"/>
              <a:gd name="connsiteX8" fmla="*/ 4972473 w 12191998"/>
              <a:gd name="connsiteY8" fmla="*/ 6235667 h 6914423"/>
              <a:gd name="connsiteX9" fmla="*/ 6454976 w 12191998"/>
              <a:gd name="connsiteY9" fmla="*/ 6235667 h 6914423"/>
              <a:gd name="connsiteX10" fmla="*/ 6996128 w 12191998"/>
              <a:gd name="connsiteY10" fmla="*/ 5153364 h 6914423"/>
              <a:gd name="connsiteX11" fmla="*/ 6454976 w 12191998"/>
              <a:gd name="connsiteY11" fmla="*/ 4071060 h 6914423"/>
              <a:gd name="connsiteX12" fmla="*/ 7109812 w 12191998"/>
              <a:gd name="connsiteY12" fmla="*/ 2893800 h 6914423"/>
              <a:gd name="connsiteX13" fmla="*/ 6568661 w 12191998"/>
              <a:gd name="connsiteY13" fmla="*/ 3976104 h 6914423"/>
              <a:gd name="connsiteX14" fmla="*/ 7109812 w 12191998"/>
              <a:gd name="connsiteY14" fmla="*/ 5058407 h 6914423"/>
              <a:gd name="connsiteX15" fmla="*/ 8592315 w 12191998"/>
              <a:gd name="connsiteY15" fmla="*/ 5058407 h 6914423"/>
              <a:gd name="connsiteX16" fmla="*/ 9133467 w 12191998"/>
              <a:gd name="connsiteY16" fmla="*/ 3976104 h 6914423"/>
              <a:gd name="connsiteX17" fmla="*/ 8592315 w 12191998"/>
              <a:gd name="connsiteY17" fmla="*/ 2893800 h 6914423"/>
              <a:gd name="connsiteX18" fmla="*/ 9250204 w 12191998"/>
              <a:gd name="connsiteY18" fmla="*/ 1811496 h 6914423"/>
              <a:gd name="connsiteX19" fmla="*/ 8709052 w 12191998"/>
              <a:gd name="connsiteY19" fmla="*/ 2893799 h 6914423"/>
              <a:gd name="connsiteX20" fmla="*/ 9250204 w 12191998"/>
              <a:gd name="connsiteY20" fmla="*/ 3976102 h 6914423"/>
              <a:gd name="connsiteX21" fmla="*/ 10732707 w 12191998"/>
              <a:gd name="connsiteY21" fmla="*/ 3976102 h 6914423"/>
              <a:gd name="connsiteX22" fmla="*/ 11273859 w 12191998"/>
              <a:gd name="connsiteY22" fmla="*/ 2893799 h 6914423"/>
              <a:gd name="connsiteX23" fmla="*/ 10732707 w 12191998"/>
              <a:gd name="connsiteY23" fmla="*/ 1811496 h 6914423"/>
              <a:gd name="connsiteX24" fmla="*/ 4972473 w 12191998"/>
              <a:gd name="connsiteY24" fmla="*/ 1811495 h 6914423"/>
              <a:gd name="connsiteX25" fmla="*/ 4431322 w 12191998"/>
              <a:gd name="connsiteY25" fmla="*/ 2893799 h 6914423"/>
              <a:gd name="connsiteX26" fmla="*/ 4972473 w 12191998"/>
              <a:gd name="connsiteY26" fmla="*/ 3976102 h 6914423"/>
              <a:gd name="connsiteX27" fmla="*/ 6454976 w 12191998"/>
              <a:gd name="connsiteY27" fmla="*/ 3976102 h 6914423"/>
              <a:gd name="connsiteX28" fmla="*/ 6996128 w 12191998"/>
              <a:gd name="connsiteY28" fmla="*/ 2893799 h 6914423"/>
              <a:gd name="connsiteX29" fmla="*/ 6454976 w 12191998"/>
              <a:gd name="connsiteY29" fmla="*/ 1811495 h 6914423"/>
              <a:gd name="connsiteX30" fmla="*/ 7109812 w 12191998"/>
              <a:gd name="connsiteY30" fmla="*/ 634238 h 6914423"/>
              <a:gd name="connsiteX31" fmla="*/ 6568661 w 12191998"/>
              <a:gd name="connsiteY31" fmla="*/ 1716542 h 6914423"/>
              <a:gd name="connsiteX32" fmla="*/ 7109812 w 12191998"/>
              <a:gd name="connsiteY32" fmla="*/ 2798844 h 6914423"/>
              <a:gd name="connsiteX33" fmla="*/ 8592315 w 12191998"/>
              <a:gd name="connsiteY33" fmla="*/ 2798844 h 6914423"/>
              <a:gd name="connsiteX34" fmla="*/ 9133467 w 12191998"/>
              <a:gd name="connsiteY34" fmla="*/ 1716542 h 6914423"/>
              <a:gd name="connsiteX35" fmla="*/ 8592315 w 12191998"/>
              <a:gd name="connsiteY35" fmla="*/ 634238 h 6914423"/>
              <a:gd name="connsiteX36" fmla="*/ 0 w 12191998"/>
              <a:gd name="connsiteY36" fmla="*/ 0 h 6914423"/>
              <a:gd name="connsiteX37" fmla="*/ 9026170 w 12191998"/>
              <a:gd name="connsiteY37" fmla="*/ 0 h 6914423"/>
              <a:gd name="connsiteX38" fmla="*/ 8709052 w 12191998"/>
              <a:gd name="connsiteY38" fmla="*/ 634237 h 6914423"/>
              <a:gd name="connsiteX39" fmla="*/ 9250204 w 12191998"/>
              <a:gd name="connsiteY39" fmla="*/ 1716540 h 6914423"/>
              <a:gd name="connsiteX40" fmla="*/ 10732707 w 12191998"/>
              <a:gd name="connsiteY40" fmla="*/ 1716540 h 6914423"/>
              <a:gd name="connsiteX41" fmla="*/ 11273859 w 12191998"/>
              <a:gd name="connsiteY41" fmla="*/ 634237 h 6914423"/>
              <a:gd name="connsiteX42" fmla="*/ 10956741 w 12191998"/>
              <a:gd name="connsiteY42" fmla="*/ 0 h 6914423"/>
              <a:gd name="connsiteX43" fmla="*/ 11121993 w 12191998"/>
              <a:gd name="connsiteY43" fmla="*/ 0 h 6914423"/>
              <a:gd name="connsiteX44" fmla="*/ 11387543 w 12191998"/>
              <a:gd name="connsiteY44" fmla="*/ 531099 h 6914423"/>
              <a:gd name="connsiteX45" fmla="*/ 12191998 w 12191998"/>
              <a:gd name="connsiteY45" fmla="*/ 531099 h 6914423"/>
              <a:gd name="connsiteX46" fmla="*/ 12191998 w 12191998"/>
              <a:gd name="connsiteY46" fmla="*/ 634238 h 6914423"/>
              <a:gd name="connsiteX47" fmla="*/ 11387543 w 12191998"/>
              <a:gd name="connsiteY47" fmla="*/ 634238 h 6914423"/>
              <a:gd name="connsiteX48" fmla="*/ 10846391 w 12191998"/>
              <a:gd name="connsiteY48" fmla="*/ 1716543 h 6914423"/>
              <a:gd name="connsiteX49" fmla="*/ 11387543 w 12191998"/>
              <a:gd name="connsiteY49" fmla="*/ 2798845 h 6914423"/>
              <a:gd name="connsiteX50" fmla="*/ 12191998 w 12191998"/>
              <a:gd name="connsiteY50" fmla="*/ 2798845 h 6914423"/>
              <a:gd name="connsiteX51" fmla="*/ 12191998 w 12191998"/>
              <a:gd name="connsiteY51" fmla="*/ 2893802 h 6914423"/>
              <a:gd name="connsiteX52" fmla="*/ 11387543 w 12191998"/>
              <a:gd name="connsiteY52" fmla="*/ 2893802 h 6914423"/>
              <a:gd name="connsiteX53" fmla="*/ 10846391 w 12191998"/>
              <a:gd name="connsiteY53" fmla="*/ 3976104 h 6914423"/>
              <a:gd name="connsiteX54" fmla="*/ 11387543 w 12191998"/>
              <a:gd name="connsiteY54" fmla="*/ 5058407 h 6914423"/>
              <a:gd name="connsiteX55" fmla="*/ 12191998 w 12191998"/>
              <a:gd name="connsiteY55" fmla="*/ 5058407 h 6914423"/>
              <a:gd name="connsiteX56" fmla="*/ 12191998 w 12191998"/>
              <a:gd name="connsiteY56" fmla="*/ 5153364 h 6914423"/>
              <a:gd name="connsiteX57" fmla="*/ 11387543 w 12191998"/>
              <a:gd name="connsiteY57" fmla="*/ 5153364 h 6914423"/>
              <a:gd name="connsiteX58" fmla="*/ 10846391 w 12191998"/>
              <a:gd name="connsiteY58" fmla="*/ 6235668 h 6914423"/>
              <a:gd name="connsiteX59" fmla="*/ 11185769 w 12191998"/>
              <a:gd name="connsiteY59" fmla="*/ 6914423 h 6914423"/>
              <a:gd name="connsiteX60" fmla="*/ 11024607 w 12191998"/>
              <a:gd name="connsiteY60" fmla="*/ 6914423 h 6914423"/>
              <a:gd name="connsiteX61" fmla="*/ 10732707 w 12191998"/>
              <a:gd name="connsiteY61" fmla="*/ 6330623 h 6914423"/>
              <a:gd name="connsiteX62" fmla="*/ 9250204 w 12191998"/>
              <a:gd name="connsiteY62" fmla="*/ 6330623 h 6914423"/>
              <a:gd name="connsiteX63" fmla="*/ 8958304 w 12191998"/>
              <a:gd name="connsiteY63" fmla="*/ 6914423 h 6914423"/>
              <a:gd name="connsiteX64" fmla="*/ 8794089 w 12191998"/>
              <a:gd name="connsiteY64" fmla="*/ 6914423 h 6914423"/>
              <a:gd name="connsiteX65" fmla="*/ 9133467 w 12191998"/>
              <a:gd name="connsiteY65" fmla="*/ 6235668 h 6914423"/>
              <a:gd name="connsiteX66" fmla="*/ 8592315 w 12191998"/>
              <a:gd name="connsiteY66" fmla="*/ 5153364 h 6914423"/>
              <a:gd name="connsiteX67" fmla="*/ 7109812 w 12191998"/>
              <a:gd name="connsiteY67" fmla="*/ 5153364 h 6914423"/>
              <a:gd name="connsiteX68" fmla="*/ 6568661 w 12191998"/>
              <a:gd name="connsiteY68" fmla="*/ 6235668 h 6914423"/>
              <a:gd name="connsiteX69" fmla="*/ 6908038 w 12191998"/>
              <a:gd name="connsiteY69" fmla="*/ 6914423 h 6914423"/>
              <a:gd name="connsiteX70" fmla="*/ 0 w 12191998"/>
              <a:gd name="connsiteY70" fmla="*/ 6914423 h 6914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2191998" h="6914423">
                <a:moveTo>
                  <a:pt x="9250204" y="4071060"/>
                </a:moveTo>
                <a:lnTo>
                  <a:pt x="8709052" y="5153364"/>
                </a:lnTo>
                <a:lnTo>
                  <a:pt x="9250204" y="6235667"/>
                </a:lnTo>
                <a:lnTo>
                  <a:pt x="10732707" y="6235667"/>
                </a:lnTo>
                <a:lnTo>
                  <a:pt x="11273859" y="5153364"/>
                </a:lnTo>
                <a:lnTo>
                  <a:pt x="10732707" y="4071060"/>
                </a:lnTo>
                <a:close/>
                <a:moveTo>
                  <a:pt x="4972473" y="4071060"/>
                </a:moveTo>
                <a:lnTo>
                  <a:pt x="4431322" y="5153364"/>
                </a:lnTo>
                <a:lnTo>
                  <a:pt x="4972473" y="6235667"/>
                </a:lnTo>
                <a:lnTo>
                  <a:pt x="6454976" y="6235667"/>
                </a:lnTo>
                <a:lnTo>
                  <a:pt x="6996128" y="5153364"/>
                </a:lnTo>
                <a:lnTo>
                  <a:pt x="6454976" y="4071060"/>
                </a:lnTo>
                <a:close/>
                <a:moveTo>
                  <a:pt x="7109812" y="2893800"/>
                </a:moveTo>
                <a:lnTo>
                  <a:pt x="6568661" y="3976104"/>
                </a:lnTo>
                <a:lnTo>
                  <a:pt x="7109812" y="5058407"/>
                </a:lnTo>
                <a:lnTo>
                  <a:pt x="8592315" y="5058407"/>
                </a:lnTo>
                <a:lnTo>
                  <a:pt x="9133467" y="3976104"/>
                </a:lnTo>
                <a:lnTo>
                  <a:pt x="8592315" y="2893800"/>
                </a:lnTo>
                <a:close/>
                <a:moveTo>
                  <a:pt x="9250204" y="1811496"/>
                </a:moveTo>
                <a:lnTo>
                  <a:pt x="8709052" y="2893799"/>
                </a:lnTo>
                <a:lnTo>
                  <a:pt x="9250204" y="3976102"/>
                </a:lnTo>
                <a:lnTo>
                  <a:pt x="10732707" y="3976102"/>
                </a:lnTo>
                <a:lnTo>
                  <a:pt x="11273859" y="2893799"/>
                </a:lnTo>
                <a:lnTo>
                  <a:pt x="10732707" y="1811496"/>
                </a:lnTo>
                <a:close/>
                <a:moveTo>
                  <a:pt x="4972473" y="1811495"/>
                </a:moveTo>
                <a:lnTo>
                  <a:pt x="4431322" y="2893799"/>
                </a:lnTo>
                <a:lnTo>
                  <a:pt x="4972473" y="3976102"/>
                </a:lnTo>
                <a:lnTo>
                  <a:pt x="6454976" y="3976102"/>
                </a:lnTo>
                <a:lnTo>
                  <a:pt x="6996128" y="2893799"/>
                </a:lnTo>
                <a:lnTo>
                  <a:pt x="6454976" y="1811495"/>
                </a:lnTo>
                <a:close/>
                <a:moveTo>
                  <a:pt x="7109812" y="634238"/>
                </a:moveTo>
                <a:lnTo>
                  <a:pt x="6568661" y="1716542"/>
                </a:lnTo>
                <a:lnTo>
                  <a:pt x="7109812" y="2798844"/>
                </a:lnTo>
                <a:lnTo>
                  <a:pt x="8592315" y="2798844"/>
                </a:lnTo>
                <a:lnTo>
                  <a:pt x="9133467" y="1716542"/>
                </a:lnTo>
                <a:lnTo>
                  <a:pt x="8592315" y="634238"/>
                </a:lnTo>
                <a:close/>
                <a:moveTo>
                  <a:pt x="0" y="0"/>
                </a:moveTo>
                <a:lnTo>
                  <a:pt x="9026170" y="0"/>
                </a:lnTo>
                <a:lnTo>
                  <a:pt x="8709052" y="634237"/>
                </a:lnTo>
                <a:lnTo>
                  <a:pt x="9250204" y="1716540"/>
                </a:lnTo>
                <a:lnTo>
                  <a:pt x="10732707" y="1716540"/>
                </a:lnTo>
                <a:lnTo>
                  <a:pt x="11273859" y="634237"/>
                </a:lnTo>
                <a:lnTo>
                  <a:pt x="10956741" y="0"/>
                </a:lnTo>
                <a:lnTo>
                  <a:pt x="11121993" y="0"/>
                </a:lnTo>
                <a:lnTo>
                  <a:pt x="11387543" y="531099"/>
                </a:lnTo>
                <a:lnTo>
                  <a:pt x="12191998" y="531099"/>
                </a:lnTo>
                <a:lnTo>
                  <a:pt x="12191998" y="634238"/>
                </a:lnTo>
                <a:lnTo>
                  <a:pt x="11387543" y="634238"/>
                </a:lnTo>
                <a:lnTo>
                  <a:pt x="10846391" y="1716543"/>
                </a:lnTo>
                <a:lnTo>
                  <a:pt x="11387543" y="2798845"/>
                </a:lnTo>
                <a:lnTo>
                  <a:pt x="12191998" y="2798845"/>
                </a:lnTo>
                <a:lnTo>
                  <a:pt x="12191998" y="2893802"/>
                </a:lnTo>
                <a:lnTo>
                  <a:pt x="11387543" y="2893802"/>
                </a:lnTo>
                <a:lnTo>
                  <a:pt x="10846391" y="3976104"/>
                </a:lnTo>
                <a:lnTo>
                  <a:pt x="11387543" y="5058407"/>
                </a:lnTo>
                <a:lnTo>
                  <a:pt x="12191998" y="5058407"/>
                </a:lnTo>
                <a:lnTo>
                  <a:pt x="12191998" y="5153364"/>
                </a:lnTo>
                <a:lnTo>
                  <a:pt x="11387543" y="5153364"/>
                </a:lnTo>
                <a:lnTo>
                  <a:pt x="10846391" y="6235668"/>
                </a:lnTo>
                <a:lnTo>
                  <a:pt x="11185769" y="6914423"/>
                </a:lnTo>
                <a:lnTo>
                  <a:pt x="11024607" y="6914423"/>
                </a:lnTo>
                <a:lnTo>
                  <a:pt x="10732707" y="6330623"/>
                </a:lnTo>
                <a:lnTo>
                  <a:pt x="9250204" y="6330623"/>
                </a:lnTo>
                <a:lnTo>
                  <a:pt x="8958304" y="6914423"/>
                </a:lnTo>
                <a:lnTo>
                  <a:pt x="8794089" y="6914423"/>
                </a:lnTo>
                <a:lnTo>
                  <a:pt x="9133467" y="6235668"/>
                </a:lnTo>
                <a:lnTo>
                  <a:pt x="8592315" y="5153364"/>
                </a:lnTo>
                <a:lnTo>
                  <a:pt x="7109812" y="5153364"/>
                </a:lnTo>
                <a:lnTo>
                  <a:pt x="6568661" y="6235668"/>
                </a:lnTo>
                <a:lnTo>
                  <a:pt x="6908038" y="6914423"/>
                </a:lnTo>
                <a:lnTo>
                  <a:pt x="0" y="6914423"/>
                </a:lnTo>
                <a:close/>
              </a:path>
            </a:pathLst>
          </a:cu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TextBox 44"/>
          <p:cNvSpPr txBox="1"/>
          <p:nvPr/>
        </p:nvSpPr>
        <p:spPr>
          <a:xfrm>
            <a:off x="304800" y="533400"/>
            <a:ext cx="5699760" cy="1200329"/>
          </a:xfrm>
          <a:prstGeom prst="rect">
            <a:avLst/>
          </a:prstGeom>
          <a:noFill/>
        </p:spPr>
        <p:txBody>
          <a:bodyPr wrap="square" rtlCol="0">
            <a:spAutoFit/>
          </a:bodyPr>
          <a:lstStyle/>
          <a:p>
            <a:r>
              <a:rPr lang="en-US" sz="7200" b="1" u="sng" dirty="0" smtClean="0">
                <a:solidFill>
                  <a:schemeClr val="accent5">
                    <a:lumMod val="75000"/>
                  </a:schemeClr>
                </a:solidFill>
                <a:latin typeface="Arial Rounded MT Bold" panose="020F0704030504030204" pitchFamily="34" charset="0"/>
              </a:rPr>
              <a:t>Introduction</a:t>
            </a:r>
            <a:endParaRPr lang="en-IN" sz="7200" b="1" u="sng" dirty="0">
              <a:solidFill>
                <a:schemeClr val="accent5">
                  <a:lumMod val="75000"/>
                </a:schemeClr>
              </a:solidFill>
              <a:latin typeface="Arial Rounded MT Bold" panose="020F0704030504030204" pitchFamily="34" charset="0"/>
            </a:endParaRPr>
          </a:p>
        </p:txBody>
      </p:sp>
      <p:sp>
        <p:nvSpPr>
          <p:cNvPr id="46" name="TextBox 45"/>
          <p:cNvSpPr txBox="1"/>
          <p:nvPr/>
        </p:nvSpPr>
        <p:spPr>
          <a:xfrm>
            <a:off x="472440" y="2316480"/>
            <a:ext cx="3870960" cy="3693319"/>
          </a:xfrm>
          <a:prstGeom prst="rect">
            <a:avLst/>
          </a:prstGeom>
          <a:noFill/>
        </p:spPr>
        <p:txBody>
          <a:bodyPr wrap="square" rtlCol="0">
            <a:spAutoFit/>
          </a:bodyPr>
          <a:lstStyle/>
          <a:p>
            <a:r>
              <a:rPr lang="en-US" b="1" dirty="0">
                <a:solidFill>
                  <a:schemeClr val="accent5">
                    <a:lumMod val="75000"/>
                  </a:schemeClr>
                </a:solidFill>
              </a:rPr>
              <a:t>In today’s competitive retail landscape, one-size-fits-all marketing no longer works. Big Bazaar serves a diverse customer base, making segmentation essential to avoid wasted resources and missed opportunities. By applying unsupervised machine learning (clustering), we can uncover natural customer groups and define clear personas. This data-driven approach supports smarter, more effective business decisions.</a:t>
            </a:r>
            <a:endParaRPr lang="en-IN" b="1" dirty="0">
              <a:solidFill>
                <a:schemeClr val="accent5">
                  <a:lumMod val="75000"/>
                </a:schemeClr>
              </a:solidFill>
            </a:endParaRPr>
          </a:p>
        </p:txBody>
      </p:sp>
    </p:spTree>
    <p:extLst>
      <p:ext uri="{BB962C8B-B14F-4D97-AF65-F5344CB8AC3E}">
        <p14:creationId xmlns:p14="http://schemas.microsoft.com/office/powerpoint/2010/main" val="16903104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42" name="Freeform 41"/>
          <p:cNvSpPr/>
          <p:nvPr/>
        </p:nvSpPr>
        <p:spPr>
          <a:xfrm>
            <a:off x="4" y="2"/>
            <a:ext cx="12191997" cy="6857998"/>
          </a:xfrm>
          <a:custGeom>
            <a:avLst/>
            <a:gdLst>
              <a:gd name="connsiteX0" fmla="*/ 7746997 w 12191997"/>
              <a:gd name="connsiteY0" fmla="*/ 4983002 h 6857998"/>
              <a:gd name="connsiteX1" fmla="*/ 7325357 w 12191997"/>
              <a:gd name="connsiteY1" fmla="*/ 5826282 h 6857998"/>
              <a:gd name="connsiteX2" fmla="*/ 7746997 w 12191997"/>
              <a:gd name="connsiteY2" fmla="*/ 6669562 h 6857998"/>
              <a:gd name="connsiteX3" fmla="*/ 8874757 w 12191997"/>
              <a:gd name="connsiteY3" fmla="*/ 6669562 h 6857998"/>
              <a:gd name="connsiteX4" fmla="*/ 9296397 w 12191997"/>
              <a:gd name="connsiteY4" fmla="*/ 5826282 h 6857998"/>
              <a:gd name="connsiteX5" fmla="*/ 8874757 w 12191997"/>
              <a:gd name="connsiteY5" fmla="*/ 4983002 h 6857998"/>
              <a:gd name="connsiteX6" fmla="*/ 9382757 w 12191997"/>
              <a:gd name="connsiteY6" fmla="*/ 4142891 h 6857998"/>
              <a:gd name="connsiteX7" fmla="*/ 8961117 w 12191997"/>
              <a:gd name="connsiteY7" fmla="*/ 4986171 h 6857998"/>
              <a:gd name="connsiteX8" fmla="*/ 9382757 w 12191997"/>
              <a:gd name="connsiteY8" fmla="*/ 5829451 h 6857998"/>
              <a:gd name="connsiteX9" fmla="*/ 10510517 w 12191997"/>
              <a:gd name="connsiteY9" fmla="*/ 5829451 h 6857998"/>
              <a:gd name="connsiteX10" fmla="*/ 10932157 w 12191997"/>
              <a:gd name="connsiteY10" fmla="*/ 4986171 h 6857998"/>
              <a:gd name="connsiteX11" fmla="*/ 10510517 w 12191997"/>
              <a:gd name="connsiteY11" fmla="*/ 4142891 h 6857998"/>
              <a:gd name="connsiteX12" fmla="*/ 7746997 w 12191997"/>
              <a:gd name="connsiteY12" fmla="*/ 3251895 h 6857998"/>
              <a:gd name="connsiteX13" fmla="*/ 7325357 w 12191997"/>
              <a:gd name="connsiteY13" fmla="*/ 4095175 h 6857998"/>
              <a:gd name="connsiteX14" fmla="*/ 7746997 w 12191997"/>
              <a:gd name="connsiteY14" fmla="*/ 4938454 h 6857998"/>
              <a:gd name="connsiteX15" fmla="*/ 8874757 w 12191997"/>
              <a:gd name="connsiteY15" fmla="*/ 4938454 h 6857998"/>
              <a:gd name="connsiteX16" fmla="*/ 9296397 w 12191997"/>
              <a:gd name="connsiteY16" fmla="*/ 4095175 h 6857998"/>
              <a:gd name="connsiteX17" fmla="*/ 8874757 w 12191997"/>
              <a:gd name="connsiteY17" fmla="*/ 3251895 h 6857998"/>
              <a:gd name="connsiteX18" fmla="*/ 9382757 w 12191997"/>
              <a:gd name="connsiteY18" fmla="*/ 2411784 h 6857998"/>
              <a:gd name="connsiteX19" fmla="*/ 8961117 w 12191997"/>
              <a:gd name="connsiteY19" fmla="*/ 3255064 h 6857998"/>
              <a:gd name="connsiteX20" fmla="*/ 9382757 w 12191997"/>
              <a:gd name="connsiteY20" fmla="*/ 4098343 h 6857998"/>
              <a:gd name="connsiteX21" fmla="*/ 10510517 w 12191997"/>
              <a:gd name="connsiteY21" fmla="*/ 4098343 h 6857998"/>
              <a:gd name="connsiteX22" fmla="*/ 10932157 w 12191997"/>
              <a:gd name="connsiteY22" fmla="*/ 3255064 h 6857998"/>
              <a:gd name="connsiteX23" fmla="*/ 10510517 w 12191997"/>
              <a:gd name="connsiteY23" fmla="*/ 2411784 h 6857998"/>
              <a:gd name="connsiteX24" fmla="*/ 7746997 w 12191997"/>
              <a:gd name="connsiteY24" fmla="*/ 1517661 h 6857998"/>
              <a:gd name="connsiteX25" fmla="*/ 7325357 w 12191997"/>
              <a:gd name="connsiteY25" fmla="*/ 2360941 h 6857998"/>
              <a:gd name="connsiteX26" fmla="*/ 7746997 w 12191997"/>
              <a:gd name="connsiteY26" fmla="*/ 3204222 h 6857998"/>
              <a:gd name="connsiteX27" fmla="*/ 8874757 w 12191997"/>
              <a:gd name="connsiteY27" fmla="*/ 3204222 h 6857998"/>
              <a:gd name="connsiteX28" fmla="*/ 9296397 w 12191997"/>
              <a:gd name="connsiteY28" fmla="*/ 2360941 h 6857998"/>
              <a:gd name="connsiteX29" fmla="*/ 8874757 w 12191997"/>
              <a:gd name="connsiteY29" fmla="*/ 1517661 h 6857998"/>
              <a:gd name="connsiteX30" fmla="*/ 6111237 w 12191997"/>
              <a:gd name="connsiteY30" fmla="*/ 682885 h 6857998"/>
              <a:gd name="connsiteX31" fmla="*/ 5689597 w 12191997"/>
              <a:gd name="connsiteY31" fmla="*/ 1526165 h 6857998"/>
              <a:gd name="connsiteX32" fmla="*/ 6111237 w 12191997"/>
              <a:gd name="connsiteY32" fmla="*/ 2369444 h 6857998"/>
              <a:gd name="connsiteX33" fmla="*/ 7238997 w 12191997"/>
              <a:gd name="connsiteY33" fmla="*/ 2369444 h 6857998"/>
              <a:gd name="connsiteX34" fmla="*/ 7660637 w 12191997"/>
              <a:gd name="connsiteY34" fmla="*/ 1526165 h 6857998"/>
              <a:gd name="connsiteX35" fmla="*/ 7238997 w 12191997"/>
              <a:gd name="connsiteY35" fmla="*/ 682885 h 6857998"/>
              <a:gd name="connsiteX36" fmla="*/ 9382757 w 12191997"/>
              <a:gd name="connsiteY36" fmla="*/ 677550 h 6857998"/>
              <a:gd name="connsiteX37" fmla="*/ 8961117 w 12191997"/>
              <a:gd name="connsiteY37" fmla="*/ 1520830 h 6857998"/>
              <a:gd name="connsiteX38" fmla="*/ 9382757 w 12191997"/>
              <a:gd name="connsiteY38" fmla="*/ 2364110 h 6857998"/>
              <a:gd name="connsiteX39" fmla="*/ 10510517 w 12191997"/>
              <a:gd name="connsiteY39" fmla="*/ 2364110 h 6857998"/>
              <a:gd name="connsiteX40" fmla="*/ 10932157 w 12191997"/>
              <a:gd name="connsiteY40" fmla="*/ 1520830 h 6857998"/>
              <a:gd name="connsiteX41" fmla="*/ 10510517 w 12191997"/>
              <a:gd name="connsiteY41" fmla="*/ 677550 h 6857998"/>
              <a:gd name="connsiteX42" fmla="*/ 0 w 12191997"/>
              <a:gd name="connsiteY42" fmla="*/ 0 h 6857998"/>
              <a:gd name="connsiteX43" fmla="*/ 7636192 w 12191997"/>
              <a:gd name="connsiteY43" fmla="*/ 0 h 6857998"/>
              <a:gd name="connsiteX44" fmla="*/ 7325357 w 12191997"/>
              <a:gd name="connsiteY44" fmla="*/ 621669 h 6857998"/>
              <a:gd name="connsiteX45" fmla="*/ 7746997 w 12191997"/>
              <a:gd name="connsiteY45" fmla="*/ 1464949 h 6857998"/>
              <a:gd name="connsiteX46" fmla="*/ 8874757 w 12191997"/>
              <a:gd name="connsiteY46" fmla="*/ 1464949 h 6857998"/>
              <a:gd name="connsiteX47" fmla="*/ 9296397 w 12191997"/>
              <a:gd name="connsiteY47" fmla="*/ 621669 h 6857998"/>
              <a:gd name="connsiteX48" fmla="*/ 8985562 w 12191997"/>
              <a:gd name="connsiteY48" fmla="*/ 0 h 6857998"/>
              <a:gd name="connsiteX49" fmla="*/ 10937237 w 12191997"/>
              <a:gd name="connsiteY49" fmla="*/ 0 h 6857998"/>
              <a:gd name="connsiteX50" fmla="*/ 10596877 w 12191997"/>
              <a:gd name="connsiteY50" fmla="*/ 680720 h 6857998"/>
              <a:gd name="connsiteX51" fmla="*/ 11018517 w 12191997"/>
              <a:gd name="connsiteY51" fmla="*/ 1524000 h 6857998"/>
              <a:gd name="connsiteX52" fmla="*/ 12146277 w 12191997"/>
              <a:gd name="connsiteY52" fmla="*/ 1524000 h 6857998"/>
              <a:gd name="connsiteX53" fmla="*/ 12191997 w 12191997"/>
              <a:gd name="connsiteY53" fmla="*/ 1432560 h 6857998"/>
              <a:gd name="connsiteX54" fmla="*/ 12191997 w 12191997"/>
              <a:gd name="connsiteY54" fmla="*/ 1663114 h 6857998"/>
              <a:gd name="connsiteX55" fmla="*/ 12146277 w 12191997"/>
              <a:gd name="connsiteY55" fmla="*/ 1571674 h 6857998"/>
              <a:gd name="connsiteX56" fmla="*/ 11018517 w 12191997"/>
              <a:gd name="connsiteY56" fmla="*/ 1571674 h 6857998"/>
              <a:gd name="connsiteX57" fmla="*/ 10596877 w 12191997"/>
              <a:gd name="connsiteY57" fmla="*/ 2414954 h 6857998"/>
              <a:gd name="connsiteX58" fmla="*/ 11018517 w 12191997"/>
              <a:gd name="connsiteY58" fmla="*/ 3258233 h 6857998"/>
              <a:gd name="connsiteX59" fmla="*/ 12146277 w 12191997"/>
              <a:gd name="connsiteY59" fmla="*/ 3258233 h 6857998"/>
              <a:gd name="connsiteX60" fmla="*/ 12191997 w 12191997"/>
              <a:gd name="connsiteY60" fmla="*/ 3166794 h 6857998"/>
              <a:gd name="connsiteX61" fmla="*/ 12191997 w 12191997"/>
              <a:gd name="connsiteY61" fmla="*/ 3394220 h 6857998"/>
              <a:gd name="connsiteX62" fmla="*/ 12146277 w 12191997"/>
              <a:gd name="connsiteY62" fmla="*/ 3302780 h 6857998"/>
              <a:gd name="connsiteX63" fmla="*/ 11018517 w 12191997"/>
              <a:gd name="connsiteY63" fmla="*/ 3302780 h 6857998"/>
              <a:gd name="connsiteX64" fmla="*/ 10596877 w 12191997"/>
              <a:gd name="connsiteY64" fmla="*/ 4146061 h 6857998"/>
              <a:gd name="connsiteX65" fmla="*/ 11018517 w 12191997"/>
              <a:gd name="connsiteY65" fmla="*/ 4989340 h 6857998"/>
              <a:gd name="connsiteX66" fmla="*/ 12146277 w 12191997"/>
              <a:gd name="connsiteY66" fmla="*/ 4989340 h 6857998"/>
              <a:gd name="connsiteX67" fmla="*/ 12191997 w 12191997"/>
              <a:gd name="connsiteY67" fmla="*/ 4897900 h 6857998"/>
              <a:gd name="connsiteX68" fmla="*/ 12191997 w 12191997"/>
              <a:gd name="connsiteY68" fmla="*/ 5128454 h 6857998"/>
              <a:gd name="connsiteX69" fmla="*/ 12146277 w 12191997"/>
              <a:gd name="connsiteY69" fmla="*/ 5037014 h 6857998"/>
              <a:gd name="connsiteX70" fmla="*/ 11018517 w 12191997"/>
              <a:gd name="connsiteY70" fmla="*/ 5037014 h 6857998"/>
              <a:gd name="connsiteX71" fmla="*/ 10596877 w 12191997"/>
              <a:gd name="connsiteY71" fmla="*/ 5880294 h 6857998"/>
              <a:gd name="connsiteX72" fmla="*/ 11018517 w 12191997"/>
              <a:gd name="connsiteY72" fmla="*/ 6723574 h 6857998"/>
              <a:gd name="connsiteX73" fmla="*/ 12146277 w 12191997"/>
              <a:gd name="connsiteY73" fmla="*/ 6723574 h 6857998"/>
              <a:gd name="connsiteX74" fmla="*/ 12191997 w 12191997"/>
              <a:gd name="connsiteY74" fmla="*/ 6632134 h 6857998"/>
              <a:gd name="connsiteX75" fmla="*/ 12191997 w 12191997"/>
              <a:gd name="connsiteY75" fmla="*/ 6857998 h 6857998"/>
              <a:gd name="connsiteX76" fmla="*/ 12183595 w 12191997"/>
              <a:gd name="connsiteY76" fmla="*/ 6857998 h 6857998"/>
              <a:gd name="connsiteX77" fmla="*/ 12146277 w 12191997"/>
              <a:gd name="connsiteY77" fmla="*/ 6783362 h 6857998"/>
              <a:gd name="connsiteX78" fmla="*/ 11018517 w 12191997"/>
              <a:gd name="connsiteY78" fmla="*/ 6783362 h 6857998"/>
              <a:gd name="connsiteX79" fmla="*/ 10981199 w 12191997"/>
              <a:gd name="connsiteY79" fmla="*/ 6857998 h 6857998"/>
              <a:gd name="connsiteX80" fmla="*/ 10863361 w 12191997"/>
              <a:gd name="connsiteY80" fmla="*/ 6857998 h 6857998"/>
              <a:gd name="connsiteX81" fmla="*/ 10932157 w 12191997"/>
              <a:gd name="connsiteY81" fmla="*/ 6720405 h 6857998"/>
              <a:gd name="connsiteX82" fmla="*/ 10510517 w 12191997"/>
              <a:gd name="connsiteY82" fmla="*/ 5877125 h 6857998"/>
              <a:gd name="connsiteX83" fmla="*/ 9382757 w 12191997"/>
              <a:gd name="connsiteY83" fmla="*/ 5877125 h 6857998"/>
              <a:gd name="connsiteX84" fmla="*/ 8961117 w 12191997"/>
              <a:gd name="connsiteY84" fmla="*/ 6720405 h 6857998"/>
              <a:gd name="connsiteX85" fmla="*/ 9029913 w 12191997"/>
              <a:gd name="connsiteY85" fmla="*/ 6857998 h 6857998"/>
              <a:gd name="connsiteX86" fmla="*/ 8923234 w 12191997"/>
              <a:gd name="connsiteY86" fmla="*/ 6857998 h 6857998"/>
              <a:gd name="connsiteX87" fmla="*/ 8854437 w 12191997"/>
              <a:gd name="connsiteY87" fmla="*/ 6720405 h 6857998"/>
              <a:gd name="connsiteX88" fmla="*/ 7726677 w 12191997"/>
              <a:gd name="connsiteY88" fmla="*/ 6720405 h 6857998"/>
              <a:gd name="connsiteX89" fmla="*/ 7657881 w 12191997"/>
              <a:gd name="connsiteY89" fmla="*/ 6857998 h 6857998"/>
              <a:gd name="connsiteX90" fmla="*/ 7576266 w 12191997"/>
              <a:gd name="connsiteY90" fmla="*/ 6857998 h 6857998"/>
              <a:gd name="connsiteX91" fmla="*/ 7660637 w 12191997"/>
              <a:gd name="connsiteY91" fmla="*/ 6689256 h 6857998"/>
              <a:gd name="connsiteX92" fmla="*/ 7238997 w 12191997"/>
              <a:gd name="connsiteY92" fmla="*/ 5845976 h 6857998"/>
              <a:gd name="connsiteX93" fmla="*/ 6111237 w 12191997"/>
              <a:gd name="connsiteY93" fmla="*/ 5845976 h 6857998"/>
              <a:gd name="connsiteX94" fmla="*/ 5689597 w 12191997"/>
              <a:gd name="connsiteY94" fmla="*/ 6689256 h 6857998"/>
              <a:gd name="connsiteX95" fmla="*/ 5773969 w 12191997"/>
              <a:gd name="connsiteY95" fmla="*/ 6857998 h 6857998"/>
              <a:gd name="connsiteX96" fmla="*/ 0 w 12191997"/>
              <a:gd name="connsiteY96"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12191997" h="6857998">
                <a:moveTo>
                  <a:pt x="7746997" y="4983002"/>
                </a:moveTo>
                <a:lnTo>
                  <a:pt x="7325357" y="5826282"/>
                </a:lnTo>
                <a:lnTo>
                  <a:pt x="7746997" y="6669562"/>
                </a:lnTo>
                <a:lnTo>
                  <a:pt x="8874757" y="6669562"/>
                </a:lnTo>
                <a:lnTo>
                  <a:pt x="9296397" y="5826282"/>
                </a:lnTo>
                <a:lnTo>
                  <a:pt x="8874757" y="4983002"/>
                </a:lnTo>
                <a:close/>
                <a:moveTo>
                  <a:pt x="9382757" y="4142891"/>
                </a:moveTo>
                <a:lnTo>
                  <a:pt x="8961117" y="4986171"/>
                </a:lnTo>
                <a:lnTo>
                  <a:pt x="9382757" y="5829451"/>
                </a:lnTo>
                <a:lnTo>
                  <a:pt x="10510517" y="5829451"/>
                </a:lnTo>
                <a:lnTo>
                  <a:pt x="10932157" y="4986171"/>
                </a:lnTo>
                <a:lnTo>
                  <a:pt x="10510517" y="4142891"/>
                </a:lnTo>
                <a:close/>
                <a:moveTo>
                  <a:pt x="7746997" y="3251895"/>
                </a:moveTo>
                <a:lnTo>
                  <a:pt x="7325357" y="4095175"/>
                </a:lnTo>
                <a:lnTo>
                  <a:pt x="7746997" y="4938454"/>
                </a:lnTo>
                <a:lnTo>
                  <a:pt x="8874757" y="4938454"/>
                </a:lnTo>
                <a:lnTo>
                  <a:pt x="9296397" y="4095175"/>
                </a:lnTo>
                <a:lnTo>
                  <a:pt x="8874757" y="3251895"/>
                </a:lnTo>
                <a:close/>
                <a:moveTo>
                  <a:pt x="9382757" y="2411784"/>
                </a:moveTo>
                <a:lnTo>
                  <a:pt x="8961117" y="3255064"/>
                </a:lnTo>
                <a:lnTo>
                  <a:pt x="9382757" y="4098343"/>
                </a:lnTo>
                <a:lnTo>
                  <a:pt x="10510517" y="4098343"/>
                </a:lnTo>
                <a:lnTo>
                  <a:pt x="10932157" y="3255064"/>
                </a:lnTo>
                <a:lnTo>
                  <a:pt x="10510517" y="2411784"/>
                </a:lnTo>
                <a:close/>
                <a:moveTo>
                  <a:pt x="7746997" y="1517661"/>
                </a:moveTo>
                <a:lnTo>
                  <a:pt x="7325357" y="2360941"/>
                </a:lnTo>
                <a:lnTo>
                  <a:pt x="7746997" y="3204222"/>
                </a:lnTo>
                <a:lnTo>
                  <a:pt x="8874757" y="3204222"/>
                </a:lnTo>
                <a:lnTo>
                  <a:pt x="9296397" y="2360941"/>
                </a:lnTo>
                <a:lnTo>
                  <a:pt x="8874757" y="1517661"/>
                </a:lnTo>
                <a:close/>
                <a:moveTo>
                  <a:pt x="6111237" y="682885"/>
                </a:moveTo>
                <a:lnTo>
                  <a:pt x="5689597" y="1526165"/>
                </a:lnTo>
                <a:lnTo>
                  <a:pt x="6111237" y="2369444"/>
                </a:lnTo>
                <a:lnTo>
                  <a:pt x="7238997" y="2369444"/>
                </a:lnTo>
                <a:lnTo>
                  <a:pt x="7660637" y="1526165"/>
                </a:lnTo>
                <a:lnTo>
                  <a:pt x="7238997" y="682885"/>
                </a:lnTo>
                <a:close/>
                <a:moveTo>
                  <a:pt x="9382757" y="677550"/>
                </a:moveTo>
                <a:lnTo>
                  <a:pt x="8961117" y="1520830"/>
                </a:lnTo>
                <a:lnTo>
                  <a:pt x="9382757" y="2364110"/>
                </a:lnTo>
                <a:lnTo>
                  <a:pt x="10510517" y="2364110"/>
                </a:lnTo>
                <a:lnTo>
                  <a:pt x="10932157" y="1520830"/>
                </a:lnTo>
                <a:lnTo>
                  <a:pt x="10510517" y="677550"/>
                </a:lnTo>
                <a:close/>
                <a:moveTo>
                  <a:pt x="0" y="0"/>
                </a:moveTo>
                <a:lnTo>
                  <a:pt x="7636192" y="0"/>
                </a:lnTo>
                <a:lnTo>
                  <a:pt x="7325357" y="621669"/>
                </a:lnTo>
                <a:lnTo>
                  <a:pt x="7746997" y="1464949"/>
                </a:lnTo>
                <a:lnTo>
                  <a:pt x="8874757" y="1464949"/>
                </a:lnTo>
                <a:lnTo>
                  <a:pt x="9296397" y="621669"/>
                </a:lnTo>
                <a:lnTo>
                  <a:pt x="8985562" y="0"/>
                </a:lnTo>
                <a:lnTo>
                  <a:pt x="10937237" y="0"/>
                </a:lnTo>
                <a:lnTo>
                  <a:pt x="10596877" y="680720"/>
                </a:lnTo>
                <a:lnTo>
                  <a:pt x="11018517" y="1524000"/>
                </a:lnTo>
                <a:lnTo>
                  <a:pt x="12146277" y="1524000"/>
                </a:lnTo>
                <a:lnTo>
                  <a:pt x="12191997" y="1432560"/>
                </a:lnTo>
                <a:lnTo>
                  <a:pt x="12191997" y="1663114"/>
                </a:lnTo>
                <a:lnTo>
                  <a:pt x="12146277" y="1571674"/>
                </a:lnTo>
                <a:lnTo>
                  <a:pt x="11018517" y="1571674"/>
                </a:lnTo>
                <a:lnTo>
                  <a:pt x="10596877" y="2414954"/>
                </a:lnTo>
                <a:lnTo>
                  <a:pt x="11018517" y="3258233"/>
                </a:lnTo>
                <a:lnTo>
                  <a:pt x="12146277" y="3258233"/>
                </a:lnTo>
                <a:lnTo>
                  <a:pt x="12191997" y="3166794"/>
                </a:lnTo>
                <a:lnTo>
                  <a:pt x="12191997" y="3394220"/>
                </a:lnTo>
                <a:lnTo>
                  <a:pt x="12146277" y="3302780"/>
                </a:lnTo>
                <a:lnTo>
                  <a:pt x="11018517" y="3302780"/>
                </a:lnTo>
                <a:lnTo>
                  <a:pt x="10596877" y="4146061"/>
                </a:lnTo>
                <a:lnTo>
                  <a:pt x="11018517" y="4989340"/>
                </a:lnTo>
                <a:lnTo>
                  <a:pt x="12146277" y="4989340"/>
                </a:lnTo>
                <a:lnTo>
                  <a:pt x="12191997" y="4897900"/>
                </a:lnTo>
                <a:lnTo>
                  <a:pt x="12191997" y="5128454"/>
                </a:lnTo>
                <a:lnTo>
                  <a:pt x="12146277" y="5037014"/>
                </a:lnTo>
                <a:lnTo>
                  <a:pt x="11018517" y="5037014"/>
                </a:lnTo>
                <a:lnTo>
                  <a:pt x="10596877" y="5880294"/>
                </a:lnTo>
                <a:lnTo>
                  <a:pt x="11018517" y="6723574"/>
                </a:lnTo>
                <a:lnTo>
                  <a:pt x="12146277" y="6723574"/>
                </a:lnTo>
                <a:lnTo>
                  <a:pt x="12191997" y="6632134"/>
                </a:lnTo>
                <a:lnTo>
                  <a:pt x="12191997" y="6857998"/>
                </a:lnTo>
                <a:lnTo>
                  <a:pt x="12183595" y="6857998"/>
                </a:lnTo>
                <a:lnTo>
                  <a:pt x="12146277" y="6783362"/>
                </a:lnTo>
                <a:lnTo>
                  <a:pt x="11018517" y="6783362"/>
                </a:lnTo>
                <a:lnTo>
                  <a:pt x="10981199" y="6857998"/>
                </a:lnTo>
                <a:lnTo>
                  <a:pt x="10863361" y="6857998"/>
                </a:lnTo>
                <a:lnTo>
                  <a:pt x="10932157" y="6720405"/>
                </a:lnTo>
                <a:lnTo>
                  <a:pt x="10510517" y="5877125"/>
                </a:lnTo>
                <a:lnTo>
                  <a:pt x="9382757" y="5877125"/>
                </a:lnTo>
                <a:lnTo>
                  <a:pt x="8961117" y="6720405"/>
                </a:lnTo>
                <a:lnTo>
                  <a:pt x="9029913" y="6857998"/>
                </a:lnTo>
                <a:lnTo>
                  <a:pt x="8923234" y="6857998"/>
                </a:lnTo>
                <a:lnTo>
                  <a:pt x="8854437" y="6720405"/>
                </a:lnTo>
                <a:lnTo>
                  <a:pt x="7726677" y="6720405"/>
                </a:lnTo>
                <a:lnTo>
                  <a:pt x="7657881" y="6857998"/>
                </a:lnTo>
                <a:lnTo>
                  <a:pt x="7576266" y="6857998"/>
                </a:lnTo>
                <a:lnTo>
                  <a:pt x="7660637" y="6689256"/>
                </a:lnTo>
                <a:lnTo>
                  <a:pt x="7238997" y="5845976"/>
                </a:lnTo>
                <a:lnTo>
                  <a:pt x="6111237" y="5845976"/>
                </a:lnTo>
                <a:lnTo>
                  <a:pt x="5689597" y="6689256"/>
                </a:lnTo>
                <a:lnTo>
                  <a:pt x="5773969" y="6857998"/>
                </a:lnTo>
                <a:lnTo>
                  <a:pt x="0" y="6857998"/>
                </a:lnTo>
                <a:close/>
              </a:path>
            </a:pathLst>
          </a:custGeom>
          <a:solidFill>
            <a:schemeClr val="accent1">
              <a:lumMod val="20000"/>
              <a:lumOff val="80000"/>
              <a:alpha val="8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p:cNvSpPr txBox="1"/>
          <p:nvPr/>
        </p:nvSpPr>
        <p:spPr>
          <a:xfrm>
            <a:off x="-844061" y="656492"/>
            <a:ext cx="6940061" cy="1015663"/>
          </a:xfrm>
          <a:prstGeom prst="rect">
            <a:avLst/>
          </a:prstGeom>
          <a:noFill/>
        </p:spPr>
        <p:txBody>
          <a:bodyPr wrap="square" rtlCol="0">
            <a:spAutoFit/>
          </a:bodyPr>
          <a:lstStyle/>
          <a:p>
            <a:pPr algn="ctr"/>
            <a:r>
              <a:rPr lang="en-US" sz="6000" b="1" u="sng" dirty="0" smtClean="0">
                <a:solidFill>
                  <a:schemeClr val="accent5">
                    <a:lumMod val="75000"/>
                  </a:schemeClr>
                </a:solidFill>
                <a:latin typeface="Arial Rounded MT Bold" panose="020F0704030504030204" pitchFamily="34" charset="0"/>
              </a:rPr>
              <a:t>Objectives</a:t>
            </a:r>
            <a:endParaRPr lang="en-IN" sz="6000" b="1" u="sng" dirty="0">
              <a:solidFill>
                <a:schemeClr val="accent5">
                  <a:lumMod val="75000"/>
                </a:schemeClr>
              </a:solidFill>
              <a:latin typeface="Arial Rounded MT Bold" panose="020F0704030504030204" pitchFamily="34" charset="0"/>
            </a:endParaRPr>
          </a:p>
        </p:txBody>
      </p:sp>
      <p:sp>
        <p:nvSpPr>
          <p:cNvPr id="10" name="Flowchart: Connector 9"/>
          <p:cNvSpPr/>
          <p:nvPr/>
        </p:nvSpPr>
        <p:spPr>
          <a:xfrm>
            <a:off x="656492" y="2414954"/>
            <a:ext cx="125828" cy="125046"/>
          </a:xfrm>
          <a:prstGeom prst="flowChartConnector">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Flowchart: Connector 10"/>
          <p:cNvSpPr/>
          <p:nvPr/>
        </p:nvSpPr>
        <p:spPr>
          <a:xfrm>
            <a:off x="656492" y="5279063"/>
            <a:ext cx="125828" cy="125046"/>
          </a:xfrm>
          <a:prstGeom prst="flowChartConnector">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Flowchart: Connector 11"/>
          <p:cNvSpPr/>
          <p:nvPr/>
        </p:nvSpPr>
        <p:spPr>
          <a:xfrm>
            <a:off x="656492" y="4412620"/>
            <a:ext cx="125828" cy="125046"/>
          </a:xfrm>
          <a:prstGeom prst="flowChartConnector">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Flowchart: Connector 12"/>
          <p:cNvSpPr/>
          <p:nvPr/>
        </p:nvSpPr>
        <p:spPr>
          <a:xfrm>
            <a:off x="660790" y="3293794"/>
            <a:ext cx="125828" cy="125046"/>
          </a:xfrm>
          <a:prstGeom prst="flowChartConnector">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p:cNvSpPr txBox="1"/>
          <p:nvPr/>
        </p:nvSpPr>
        <p:spPr>
          <a:xfrm>
            <a:off x="904240" y="2309222"/>
            <a:ext cx="5394960" cy="800219"/>
          </a:xfrm>
          <a:prstGeom prst="rect">
            <a:avLst/>
          </a:prstGeom>
          <a:noFill/>
        </p:spPr>
        <p:txBody>
          <a:bodyPr wrap="square" rtlCol="0">
            <a:spAutoFit/>
          </a:bodyPr>
          <a:lstStyle/>
          <a:p>
            <a:r>
              <a:rPr lang="en-US" b="1" dirty="0">
                <a:solidFill>
                  <a:schemeClr val="accent5">
                    <a:lumMod val="75000"/>
                  </a:schemeClr>
                </a:solidFill>
              </a:rPr>
              <a:t>Develop a Robust Pre-processing Pipeline: </a:t>
            </a:r>
            <a:endParaRPr lang="en-US" b="1" dirty="0" smtClean="0">
              <a:solidFill>
                <a:schemeClr val="accent5">
                  <a:lumMod val="75000"/>
                </a:schemeClr>
              </a:solidFill>
            </a:endParaRPr>
          </a:p>
          <a:p>
            <a:r>
              <a:rPr lang="en-US" sz="1400" dirty="0" smtClean="0">
                <a:solidFill>
                  <a:schemeClr val="accent5">
                    <a:lumMod val="75000"/>
                  </a:schemeClr>
                </a:solidFill>
              </a:rPr>
              <a:t>A </a:t>
            </a:r>
            <a:r>
              <a:rPr lang="en-US" sz="1400" dirty="0">
                <a:solidFill>
                  <a:schemeClr val="accent5">
                    <a:lumMod val="75000"/>
                  </a:schemeClr>
                </a:solidFill>
              </a:rPr>
              <a:t>key contribution was the </a:t>
            </a:r>
            <a:r>
              <a:rPr lang="en-US" sz="1400" dirty="0" smtClean="0">
                <a:solidFill>
                  <a:schemeClr val="accent5">
                    <a:lumMod val="75000"/>
                  </a:schemeClr>
                </a:solidFill>
              </a:rPr>
              <a:t>establishment </a:t>
            </a:r>
            <a:r>
              <a:rPr lang="en-US" sz="1400" dirty="0">
                <a:solidFill>
                  <a:schemeClr val="accent5">
                    <a:lumMod val="75000"/>
                  </a:schemeClr>
                </a:solidFill>
              </a:rPr>
              <a:t>of a comprehensive pre-processing methodology.</a:t>
            </a:r>
            <a:endParaRPr lang="en-IN" sz="1400" dirty="0">
              <a:solidFill>
                <a:schemeClr val="accent5">
                  <a:lumMod val="75000"/>
                </a:schemeClr>
              </a:solidFill>
            </a:endParaRPr>
          </a:p>
        </p:txBody>
      </p:sp>
      <p:sp>
        <p:nvSpPr>
          <p:cNvPr id="15" name="TextBox 14"/>
          <p:cNvSpPr txBox="1"/>
          <p:nvPr/>
        </p:nvSpPr>
        <p:spPr>
          <a:xfrm>
            <a:off x="904240" y="3170996"/>
            <a:ext cx="6127261" cy="1015663"/>
          </a:xfrm>
          <a:prstGeom prst="rect">
            <a:avLst/>
          </a:prstGeom>
          <a:noFill/>
        </p:spPr>
        <p:txBody>
          <a:bodyPr wrap="square" rtlCol="0">
            <a:spAutoFit/>
          </a:bodyPr>
          <a:lstStyle/>
          <a:p>
            <a:r>
              <a:rPr lang="en-US" b="1" dirty="0">
                <a:solidFill>
                  <a:schemeClr val="accent5">
                    <a:lumMod val="75000"/>
                  </a:schemeClr>
                </a:solidFill>
              </a:rPr>
              <a:t>Conduct a Comparative Analysis of Clustering Algorithms: </a:t>
            </a:r>
            <a:r>
              <a:rPr lang="en-US" sz="1400" dirty="0">
                <a:solidFill>
                  <a:schemeClr val="accent5">
                    <a:lumMod val="75000"/>
                  </a:schemeClr>
                </a:solidFill>
              </a:rPr>
              <a:t>Rather than relying on a single method, we have used three clustering methods to provide a comparative analysis of three distinct clustering paradigms—K-Means, Hierarchical, and DBSCAN.</a:t>
            </a:r>
            <a:endParaRPr lang="en-IN" sz="1400" dirty="0">
              <a:solidFill>
                <a:schemeClr val="accent5">
                  <a:lumMod val="75000"/>
                </a:schemeClr>
              </a:solidFill>
            </a:endParaRPr>
          </a:p>
        </p:txBody>
      </p:sp>
      <p:sp>
        <p:nvSpPr>
          <p:cNvPr id="16" name="TextBox 15"/>
          <p:cNvSpPr txBox="1"/>
          <p:nvPr/>
        </p:nvSpPr>
        <p:spPr>
          <a:xfrm>
            <a:off x="904240" y="4248215"/>
            <a:ext cx="5842000" cy="800219"/>
          </a:xfrm>
          <a:prstGeom prst="rect">
            <a:avLst/>
          </a:prstGeom>
          <a:noFill/>
        </p:spPr>
        <p:txBody>
          <a:bodyPr wrap="square" rtlCol="0">
            <a:spAutoFit/>
          </a:bodyPr>
          <a:lstStyle/>
          <a:p>
            <a:r>
              <a:rPr lang="en-US" b="1" dirty="0">
                <a:solidFill>
                  <a:schemeClr val="accent5">
                    <a:lumMod val="75000"/>
                  </a:schemeClr>
                </a:solidFill>
              </a:rPr>
              <a:t>Identify and Profile Data-Driven Customer Personas:</a:t>
            </a:r>
            <a:r>
              <a:rPr lang="en-US" dirty="0"/>
              <a:t> </a:t>
            </a:r>
            <a:r>
              <a:rPr lang="en-US" sz="1400" dirty="0">
                <a:solidFill>
                  <a:schemeClr val="accent5">
                    <a:lumMod val="75000"/>
                  </a:schemeClr>
                </a:solidFill>
              </a:rPr>
              <a:t>The central </a:t>
            </a:r>
            <a:r>
              <a:rPr lang="en-US" sz="1400" dirty="0" smtClean="0">
                <a:solidFill>
                  <a:schemeClr val="accent5">
                    <a:lumMod val="75000"/>
                  </a:schemeClr>
                </a:solidFill>
              </a:rPr>
              <a:t>contribution </a:t>
            </a:r>
            <a:r>
              <a:rPr lang="en-US" sz="1400" dirty="0">
                <a:solidFill>
                  <a:schemeClr val="accent5">
                    <a:lumMod val="75000"/>
                  </a:schemeClr>
                </a:solidFill>
              </a:rPr>
              <a:t>of this work is the successful identification and detailed profiling of six distinct customer personas.</a:t>
            </a:r>
            <a:endParaRPr lang="en-IN" sz="1400" dirty="0">
              <a:solidFill>
                <a:schemeClr val="accent5">
                  <a:lumMod val="75000"/>
                </a:schemeClr>
              </a:solidFill>
            </a:endParaRPr>
          </a:p>
        </p:txBody>
      </p:sp>
      <p:sp>
        <p:nvSpPr>
          <p:cNvPr id="17" name="TextBox 16"/>
          <p:cNvSpPr txBox="1"/>
          <p:nvPr/>
        </p:nvSpPr>
        <p:spPr>
          <a:xfrm>
            <a:off x="904240" y="5109990"/>
            <a:ext cx="5953760" cy="800219"/>
          </a:xfrm>
          <a:prstGeom prst="rect">
            <a:avLst/>
          </a:prstGeom>
          <a:noFill/>
        </p:spPr>
        <p:txBody>
          <a:bodyPr wrap="square" rtlCol="0">
            <a:spAutoFit/>
          </a:bodyPr>
          <a:lstStyle/>
          <a:p>
            <a:r>
              <a:rPr lang="en-US" b="1" dirty="0">
                <a:solidFill>
                  <a:schemeClr val="accent5">
                    <a:lumMod val="75000"/>
                  </a:schemeClr>
                </a:solidFill>
              </a:rPr>
              <a:t>Quantify Model Performance: </a:t>
            </a:r>
            <a:r>
              <a:rPr lang="en-US" sz="1400" dirty="0">
                <a:solidFill>
                  <a:schemeClr val="accent5">
                    <a:lumMod val="75000"/>
                  </a:schemeClr>
                </a:solidFill>
              </a:rPr>
              <a:t>To validate our findings, we established a </a:t>
            </a:r>
            <a:r>
              <a:rPr lang="en-US" sz="1400" dirty="0" smtClean="0">
                <a:solidFill>
                  <a:schemeClr val="accent5">
                    <a:lumMod val="75000"/>
                  </a:schemeClr>
                </a:solidFill>
              </a:rPr>
              <a:t>rigorous </a:t>
            </a:r>
            <a:r>
              <a:rPr lang="en-US" sz="1400" dirty="0">
                <a:solidFill>
                  <a:schemeClr val="accent5">
                    <a:lumMod val="75000"/>
                  </a:schemeClr>
                </a:solidFill>
              </a:rPr>
              <a:t>evaluation framework using the Silhouette Score metric, providing a quantitative justification for our final model selection.</a:t>
            </a:r>
            <a:endParaRPr lang="en-IN" sz="1400" dirty="0">
              <a:solidFill>
                <a:schemeClr val="accent5">
                  <a:lumMod val="75000"/>
                </a:schemeClr>
              </a:solidFill>
            </a:endParaRPr>
          </a:p>
        </p:txBody>
      </p:sp>
    </p:spTree>
    <p:extLst>
      <p:ext uri="{BB962C8B-B14F-4D97-AF65-F5344CB8AC3E}">
        <p14:creationId xmlns:p14="http://schemas.microsoft.com/office/powerpoint/2010/main" val="4780972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stering data preprocessing: Techniques and best practices - Train in  Data's Blo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0" name="Freeform 49"/>
          <p:cNvSpPr/>
          <p:nvPr/>
        </p:nvSpPr>
        <p:spPr>
          <a:xfrm>
            <a:off x="0" y="2"/>
            <a:ext cx="12191995" cy="6857998"/>
          </a:xfrm>
          <a:custGeom>
            <a:avLst/>
            <a:gdLst>
              <a:gd name="connsiteX0" fmla="*/ 10893188 w 12191996"/>
              <a:gd name="connsiteY0" fmla="*/ 5434927 h 6857998"/>
              <a:gd name="connsiteX1" fmla="*/ 10601337 w 12191996"/>
              <a:gd name="connsiteY1" fmla="*/ 6018629 h 6857998"/>
              <a:gd name="connsiteX2" fmla="*/ 10893188 w 12191996"/>
              <a:gd name="connsiteY2" fmla="*/ 6602331 h 6857998"/>
              <a:gd name="connsiteX3" fmla="*/ 11641228 w 12191996"/>
              <a:gd name="connsiteY3" fmla="*/ 6602331 h 6857998"/>
              <a:gd name="connsiteX4" fmla="*/ 11933079 w 12191996"/>
              <a:gd name="connsiteY4" fmla="*/ 6018629 h 6857998"/>
              <a:gd name="connsiteX5" fmla="*/ 11641228 w 12191996"/>
              <a:gd name="connsiteY5" fmla="*/ 5434927 h 6857998"/>
              <a:gd name="connsiteX6" fmla="*/ 10890125 w 12191996"/>
              <a:gd name="connsiteY6" fmla="*/ 4184443 h 6857998"/>
              <a:gd name="connsiteX7" fmla="*/ 10598274 w 12191996"/>
              <a:gd name="connsiteY7" fmla="*/ 4768145 h 6857998"/>
              <a:gd name="connsiteX8" fmla="*/ 10890125 w 12191996"/>
              <a:gd name="connsiteY8" fmla="*/ 5351847 h 6857998"/>
              <a:gd name="connsiteX9" fmla="*/ 11638165 w 12191996"/>
              <a:gd name="connsiteY9" fmla="*/ 5351847 h 6857998"/>
              <a:gd name="connsiteX10" fmla="*/ 11930016 w 12191996"/>
              <a:gd name="connsiteY10" fmla="*/ 4768145 h 6857998"/>
              <a:gd name="connsiteX11" fmla="*/ 11638165 w 12191996"/>
              <a:gd name="connsiteY11" fmla="*/ 4184443 h 6857998"/>
              <a:gd name="connsiteX12" fmla="*/ 9702359 w 12191996"/>
              <a:gd name="connsiteY12" fmla="*/ 3621437 h 6857998"/>
              <a:gd name="connsiteX13" fmla="*/ 9410508 w 12191996"/>
              <a:gd name="connsiteY13" fmla="*/ 4205139 h 6857998"/>
              <a:gd name="connsiteX14" fmla="*/ 9702359 w 12191996"/>
              <a:gd name="connsiteY14" fmla="*/ 4788841 h 6857998"/>
              <a:gd name="connsiteX15" fmla="*/ 10450399 w 12191996"/>
              <a:gd name="connsiteY15" fmla="*/ 4788841 h 6857998"/>
              <a:gd name="connsiteX16" fmla="*/ 10742250 w 12191996"/>
              <a:gd name="connsiteY16" fmla="*/ 4205139 h 6857998"/>
              <a:gd name="connsiteX17" fmla="*/ 10450399 w 12191996"/>
              <a:gd name="connsiteY17" fmla="*/ 3621437 h 6857998"/>
              <a:gd name="connsiteX18" fmla="*/ 10852396 w 12191996"/>
              <a:gd name="connsiteY18" fmla="*/ 2954656 h 6857998"/>
              <a:gd name="connsiteX19" fmla="*/ 10560545 w 12191996"/>
              <a:gd name="connsiteY19" fmla="*/ 3538357 h 6857998"/>
              <a:gd name="connsiteX20" fmla="*/ 10852396 w 12191996"/>
              <a:gd name="connsiteY20" fmla="*/ 4122059 h 6857998"/>
              <a:gd name="connsiteX21" fmla="*/ 11600436 w 12191996"/>
              <a:gd name="connsiteY21" fmla="*/ 4122059 h 6857998"/>
              <a:gd name="connsiteX22" fmla="*/ 11892287 w 12191996"/>
              <a:gd name="connsiteY22" fmla="*/ 3538357 h 6857998"/>
              <a:gd name="connsiteX23" fmla="*/ 11600436 w 12191996"/>
              <a:gd name="connsiteY23" fmla="*/ 2954656 h 6857998"/>
              <a:gd name="connsiteX24" fmla="*/ 9686717 w 12191996"/>
              <a:gd name="connsiteY24" fmla="*/ 2355478 h 6857998"/>
              <a:gd name="connsiteX25" fmla="*/ 9394866 w 12191996"/>
              <a:gd name="connsiteY25" fmla="*/ 2939179 h 6857998"/>
              <a:gd name="connsiteX26" fmla="*/ 9686717 w 12191996"/>
              <a:gd name="connsiteY26" fmla="*/ 3522881 h 6857998"/>
              <a:gd name="connsiteX27" fmla="*/ 10434757 w 12191996"/>
              <a:gd name="connsiteY27" fmla="*/ 3522881 h 6857998"/>
              <a:gd name="connsiteX28" fmla="*/ 10726608 w 12191996"/>
              <a:gd name="connsiteY28" fmla="*/ 2939179 h 6857998"/>
              <a:gd name="connsiteX29" fmla="*/ 10434757 w 12191996"/>
              <a:gd name="connsiteY29" fmla="*/ 2355478 h 6857998"/>
              <a:gd name="connsiteX30" fmla="*/ 10790411 w 12191996"/>
              <a:gd name="connsiteY30" fmla="*/ 1639386 h 6857998"/>
              <a:gd name="connsiteX31" fmla="*/ 10498560 w 12191996"/>
              <a:gd name="connsiteY31" fmla="*/ 2223089 h 6857998"/>
              <a:gd name="connsiteX32" fmla="*/ 10790411 w 12191996"/>
              <a:gd name="connsiteY32" fmla="*/ 2806791 h 6857998"/>
              <a:gd name="connsiteX33" fmla="*/ 11538451 w 12191996"/>
              <a:gd name="connsiteY33" fmla="*/ 2806791 h 6857998"/>
              <a:gd name="connsiteX34" fmla="*/ 11830302 w 12191996"/>
              <a:gd name="connsiteY34" fmla="*/ 2223089 h 6857998"/>
              <a:gd name="connsiteX35" fmla="*/ 11538451 w 12191996"/>
              <a:gd name="connsiteY35" fmla="*/ 1639386 h 6857998"/>
              <a:gd name="connsiteX36" fmla="*/ 9651221 w 12191996"/>
              <a:gd name="connsiteY36" fmla="*/ 1067409 h 6857998"/>
              <a:gd name="connsiteX37" fmla="*/ 9359370 w 12191996"/>
              <a:gd name="connsiteY37" fmla="*/ 1651111 h 6857998"/>
              <a:gd name="connsiteX38" fmla="*/ 9651221 w 12191996"/>
              <a:gd name="connsiteY38" fmla="*/ 2234812 h 6857998"/>
              <a:gd name="connsiteX39" fmla="*/ 10399261 w 12191996"/>
              <a:gd name="connsiteY39" fmla="*/ 2234812 h 6857998"/>
              <a:gd name="connsiteX40" fmla="*/ 10691112 w 12191996"/>
              <a:gd name="connsiteY40" fmla="*/ 1651111 h 6857998"/>
              <a:gd name="connsiteX41" fmla="*/ 10399261 w 12191996"/>
              <a:gd name="connsiteY41" fmla="*/ 1067409 h 6857998"/>
              <a:gd name="connsiteX42" fmla="*/ 10779273 w 12191996"/>
              <a:gd name="connsiteY42" fmla="*/ 427541 h 6857998"/>
              <a:gd name="connsiteX43" fmla="*/ 10487422 w 12191996"/>
              <a:gd name="connsiteY43" fmla="*/ 1011243 h 6857998"/>
              <a:gd name="connsiteX44" fmla="*/ 10779273 w 12191996"/>
              <a:gd name="connsiteY44" fmla="*/ 1594946 h 6857998"/>
              <a:gd name="connsiteX45" fmla="*/ 11527313 w 12191996"/>
              <a:gd name="connsiteY45" fmla="*/ 1594946 h 6857998"/>
              <a:gd name="connsiteX46" fmla="*/ 11819164 w 12191996"/>
              <a:gd name="connsiteY46" fmla="*/ 1011243 h 6857998"/>
              <a:gd name="connsiteX47" fmla="*/ 11527313 w 12191996"/>
              <a:gd name="connsiteY47" fmla="*/ 427541 h 6857998"/>
              <a:gd name="connsiteX48" fmla="*/ 8485105 w 12191996"/>
              <a:gd name="connsiteY48" fmla="*/ 357585 h 6857998"/>
              <a:gd name="connsiteX49" fmla="*/ 8193254 w 12191996"/>
              <a:gd name="connsiteY49" fmla="*/ 941287 h 6857998"/>
              <a:gd name="connsiteX50" fmla="*/ 8485105 w 12191996"/>
              <a:gd name="connsiteY50" fmla="*/ 1524989 h 6857998"/>
              <a:gd name="connsiteX51" fmla="*/ 9233145 w 12191996"/>
              <a:gd name="connsiteY51" fmla="*/ 1524989 h 6857998"/>
              <a:gd name="connsiteX52" fmla="*/ 9524996 w 12191996"/>
              <a:gd name="connsiteY52" fmla="*/ 941287 h 6857998"/>
              <a:gd name="connsiteX53" fmla="*/ 9233145 w 12191996"/>
              <a:gd name="connsiteY53" fmla="*/ 357585 h 6857998"/>
              <a:gd name="connsiteX54" fmla="*/ 0 w 12191996"/>
              <a:gd name="connsiteY54" fmla="*/ 0 h 6857998"/>
              <a:gd name="connsiteX55" fmla="*/ 8395323 w 12191996"/>
              <a:gd name="connsiteY55" fmla="*/ 0 h 6857998"/>
              <a:gd name="connsiteX56" fmla="*/ 8545657 w 12191996"/>
              <a:gd name="connsiteY56" fmla="*/ 300668 h 6857998"/>
              <a:gd name="connsiteX57" fmla="*/ 9293697 w 12191996"/>
              <a:gd name="connsiteY57" fmla="*/ 300668 h 6857998"/>
              <a:gd name="connsiteX58" fmla="*/ 9444031 w 12191996"/>
              <a:gd name="connsiteY58" fmla="*/ 0 h 6857998"/>
              <a:gd name="connsiteX59" fmla="*/ 9558307 w 12191996"/>
              <a:gd name="connsiteY59" fmla="*/ 0 h 6857998"/>
              <a:gd name="connsiteX60" fmla="*/ 9359370 w 12191996"/>
              <a:gd name="connsiteY60" fmla="*/ 397874 h 6857998"/>
              <a:gd name="connsiteX61" fmla="*/ 9651221 w 12191996"/>
              <a:gd name="connsiteY61" fmla="*/ 981576 h 6857998"/>
              <a:gd name="connsiteX62" fmla="*/ 10399261 w 12191996"/>
              <a:gd name="connsiteY62" fmla="*/ 981576 h 6857998"/>
              <a:gd name="connsiteX63" fmla="*/ 10691112 w 12191996"/>
              <a:gd name="connsiteY63" fmla="*/ 397874 h 6857998"/>
              <a:gd name="connsiteX64" fmla="*/ 10492175 w 12191996"/>
              <a:gd name="connsiteY64" fmla="*/ 0 h 6857998"/>
              <a:gd name="connsiteX65" fmla="*/ 10640624 w 12191996"/>
              <a:gd name="connsiteY65" fmla="*/ 0 h 6857998"/>
              <a:gd name="connsiteX66" fmla="*/ 10790958 w 12191996"/>
              <a:gd name="connsiteY66" fmla="*/ 300668 h 6857998"/>
              <a:gd name="connsiteX67" fmla="*/ 11538998 w 12191996"/>
              <a:gd name="connsiteY67" fmla="*/ 300668 h 6857998"/>
              <a:gd name="connsiteX68" fmla="*/ 11689332 w 12191996"/>
              <a:gd name="connsiteY68" fmla="*/ 0 h 6857998"/>
              <a:gd name="connsiteX69" fmla="*/ 11842356 w 12191996"/>
              <a:gd name="connsiteY69" fmla="*/ 0 h 6857998"/>
              <a:gd name="connsiteX70" fmla="*/ 11638083 w 12191996"/>
              <a:gd name="connsiteY70" fmla="*/ 408546 h 6857998"/>
              <a:gd name="connsiteX71" fmla="*/ 11929934 w 12191996"/>
              <a:gd name="connsiteY71" fmla="*/ 992247 h 6857998"/>
              <a:gd name="connsiteX72" fmla="*/ 12191996 w 12191996"/>
              <a:gd name="connsiteY72" fmla="*/ 992247 h 6857998"/>
              <a:gd name="connsiteX73" fmla="*/ 12191996 w 12191996"/>
              <a:gd name="connsiteY73" fmla="*/ 1043960 h 6857998"/>
              <a:gd name="connsiteX74" fmla="*/ 11916010 w 12191996"/>
              <a:gd name="connsiteY74" fmla="*/ 1043960 h 6857998"/>
              <a:gd name="connsiteX75" fmla="*/ 11624159 w 12191996"/>
              <a:gd name="connsiteY75" fmla="*/ 1627663 h 6857998"/>
              <a:gd name="connsiteX76" fmla="*/ 11916010 w 12191996"/>
              <a:gd name="connsiteY76" fmla="*/ 2211365 h 6857998"/>
              <a:gd name="connsiteX77" fmla="*/ 12191996 w 12191996"/>
              <a:gd name="connsiteY77" fmla="*/ 2211365 h 6857998"/>
              <a:gd name="connsiteX78" fmla="*/ 12191996 w 12191996"/>
              <a:gd name="connsiteY78" fmla="*/ 2273747 h 6857998"/>
              <a:gd name="connsiteX79" fmla="*/ 11918941 w 12191996"/>
              <a:gd name="connsiteY79" fmla="*/ 2273747 h 6857998"/>
              <a:gd name="connsiteX80" fmla="*/ 11627090 w 12191996"/>
              <a:gd name="connsiteY80" fmla="*/ 2857450 h 6857998"/>
              <a:gd name="connsiteX81" fmla="*/ 11918941 w 12191996"/>
              <a:gd name="connsiteY81" fmla="*/ 3441151 h 6857998"/>
              <a:gd name="connsiteX82" fmla="*/ 12191996 w 12191996"/>
              <a:gd name="connsiteY82" fmla="*/ 3441151 h 6857998"/>
              <a:gd name="connsiteX83" fmla="*/ 12191996 w 12191996"/>
              <a:gd name="connsiteY83" fmla="*/ 3568024 h 6857998"/>
              <a:gd name="connsiteX84" fmla="*/ 11980448 w 12191996"/>
              <a:gd name="connsiteY84" fmla="*/ 3568024 h 6857998"/>
              <a:gd name="connsiteX85" fmla="*/ 11688597 w 12191996"/>
              <a:gd name="connsiteY85" fmla="*/ 4151726 h 6857998"/>
              <a:gd name="connsiteX86" fmla="*/ 11980448 w 12191996"/>
              <a:gd name="connsiteY86" fmla="*/ 4735428 h 6857998"/>
              <a:gd name="connsiteX87" fmla="*/ 12191996 w 12191996"/>
              <a:gd name="connsiteY87" fmla="*/ 4735428 h 6857998"/>
              <a:gd name="connsiteX88" fmla="*/ 12191996 w 12191996"/>
              <a:gd name="connsiteY88" fmla="*/ 4779869 h 6857998"/>
              <a:gd name="connsiteX89" fmla="*/ 11991586 w 12191996"/>
              <a:gd name="connsiteY89" fmla="*/ 4779869 h 6857998"/>
              <a:gd name="connsiteX90" fmla="*/ 11699735 w 12191996"/>
              <a:gd name="connsiteY90" fmla="*/ 5363571 h 6857998"/>
              <a:gd name="connsiteX91" fmla="*/ 11991586 w 12191996"/>
              <a:gd name="connsiteY91" fmla="*/ 5947273 h 6857998"/>
              <a:gd name="connsiteX92" fmla="*/ 12191996 w 12191996"/>
              <a:gd name="connsiteY92" fmla="*/ 5947273 h 6857998"/>
              <a:gd name="connsiteX93" fmla="*/ 12191996 w 12191996"/>
              <a:gd name="connsiteY93" fmla="*/ 6072087 h 6857998"/>
              <a:gd name="connsiteX94" fmla="*/ 12075883 w 12191996"/>
              <a:gd name="connsiteY94" fmla="*/ 6072087 h 6857998"/>
              <a:gd name="connsiteX95" fmla="*/ 11784032 w 12191996"/>
              <a:gd name="connsiteY95" fmla="*/ 6655789 h 6857998"/>
              <a:gd name="connsiteX96" fmla="*/ 11885136 w 12191996"/>
              <a:gd name="connsiteY96" fmla="*/ 6857998 h 6857998"/>
              <a:gd name="connsiteX97" fmla="*/ 11715967 w 12191996"/>
              <a:gd name="connsiteY97" fmla="*/ 6857998 h 6857998"/>
              <a:gd name="connsiteX98" fmla="*/ 11645682 w 12191996"/>
              <a:gd name="connsiteY98" fmla="*/ 6717428 h 6857998"/>
              <a:gd name="connsiteX99" fmla="*/ 10897642 w 12191996"/>
              <a:gd name="connsiteY99" fmla="*/ 6717428 h 6857998"/>
              <a:gd name="connsiteX100" fmla="*/ 10827357 w 12191996"/>
              <a:gd name="connsiteY100" fmla="*/ 6857998 h 6857998"/>
              <a:gd name="connsiteX101" fmla="*/ 0 w 12191996"/>
              <a:gd name="connsiteY101"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2191996" h="6857998">
                <a:moveTo>
                  <a:pt x="10893188" y="5434927"/>
                </a:moveTo>
                <a:lnTo>
                  <a:pt x="10601337" y="6018629"/>
                </a:lnTo>
                <a:lnTo>
                  <a:pt x="10893188" y="6602331"/>
                </a:lnTo>
                <a:lnTo>
                  <a:pt x="11641228" y="6602331"/>
                </a:lnTo>
                <a:lnTo>
                  <a:pt x="11933079" y="6018629"/>
                </a:lnTo>
                <a:lnTo>
                  <a:pt x="11641228" y="5434927"/>
                </a:lnTo>
                <a:close/>
                <a:moveTo>
                  <a:pt x="10890125" y="4184443"/>
                </a:moveTo>
                <a:lnTo>
                  <a:pt x="10598274" y="4768145"/>
                </a:lnTo>
                <a:lnTo>
                  <a:pt x="10890125" y="5351847"/>
                </a:lnTo>
                <a:lnTo>
                  <a:pt x="11638165" y="5351847"/>
                </a:lnTo>
                <a:lnTo>
                  <a:pt x="11930016" y="4768145"/>
                </a:lnTo>
                <a:lnTo>
                  <a:pt x="11638165" y="4184443"/>
                </a:lnTo>
                <a:close/>
                <a:moveTo>
                  <a:pt x="9702359" y="3621437"/>
                </a:moveTo>
                <a:lnTo>
                  <a:pt x="9410508" y="4205139"/>
                </a:lnTo>
                <a:lnTo>
                  <a:pt x="9702359" y="4788841"/>
                </a:lnTo>
                <a:lnTo>
                  <a:pt x="10450399" y="4788841"/>
                </a:lnTo>
                <a:lnTo>
                  <a:pt x="10742250" y="4205139"/>
                </a:lnTo>
                <a:lnTo>
                  <a:pt x="10450399" y="3621437"/>
                </a:lnTo>
                <a:close/>
                <a:moveTo>
                  <a:pt x="10852396" y="2954656"/>
                </a:moveTo>
                <a:lnTo>
                  <a:pt x="10560545" y="3538357"/>
                </a:lnTo>
                <a:lnTo>
                  <a:pt x="10852396" y="4122059"/>
                </a:lnTo>
                <a:lnTo>
                  <a:pt x="11600436" y="4122059"/>
                </a:lnTo>
                <a:lnTo>
                  <a:pt x="11892287" y="3538357"/>
                </a:lnTo>
                <a:lnTo>
                  <a:pt x="11600436" y="2954656"/>
                </a:lnTo>
                <a:close/>
                <a:moveTo>
                  <a:pt x="9686717" y="2355478"/>
                </a:moveTo>
                <a:lnTo>
                  <a:pt x="9394866" y="2939179"/>
                </a:lnTo>
                <a:lnTo>
                  <a:pt x="9686717" y="3522881"/>
                </a:lnTo>
                <a:lnTo>
                  <a:pt x="10434757" y="3522881"/>
                </a:lnTo>
                <a:lnTo>
                  <a:pt x="10726608" y="2939179"/>
                </a:lnTo>
                <a:lnTo>
                  <a:pt x="10434757" y="2355478"/>
                </a:lnTo>
                <a:close/>
                <a:moveTo>
                  <a:pt x="10790411" y="1639386"/>
                </a:moveTo>
                <a:lnTo>
                  <a:pt x="10498560" y="2223089"/>
                </a:lnTo>
                <a:lnTo>
                  <a:pt x="10790411" y="2806791"/>
                </a:lnTo>
                <a:lnTo>
                  <a:pt x="11538451" y="2806791"/>
                </a:lnTo>
                <a:lnTo>
                  <a:pt x="11830302" y="2223089"/>
                </a:lnTo>
                <a:lnTo>
                  <a:pt x="11538451" y="1639386"/>
                </a:lnTo>
                <a:close/>
                <a:moveTo>
                  <a:pt x="9651221" y="1067409"/>
                </a:moveTo>
                <a:lnTo>
                  <a:pt x="9359370" y="1651111"/>
                </a:lnTo>
                <a:lnTo>
                  <a:pt x="9651221" y="2234812"/>
                </a:lnTo>
                <a:lnTo>
                  <a:pt x="10399261" y="2234812"/>
                </a:lnTo>
                <a:lnTo>
                  <a:pt x="10691112" y="1651111"/>
                </a:lnTo>
                <a:lnTo>
                  <a:pt x="10399261" y="1067409"/>
                </a:lnTo>
                <a:close/>
                <a:moveTo>
                  <a:pt x="10779273" y="427541"/>
                </a:moveTo>
                <a:lnTo>
                  <a:pt x="10487422" y="1011243"/>
                </a:lnTo>
                <a:lnTo>
                  <a:pt x="10779273" y="1594946"/>
                </a:lnTo>
                <a:lnTo>
                  <a:pt x="11527313" y="1594946"/>
                </a:lnTo>
                <a:lnTo>
                  <a:pt x="11819164" y="1011243"/>
                </a:lnTo>
                <a:lnTo>
                  <a:pt x="11527313" y="427541"/>
                </a:lnTo>
                <a:close/>
                <a:moveTo>
                  <a:pt x="8485105" y="357585"/>
                </a:moveTo>
                <a:lnTo>
                  <a:pt x="8193254" y="941287"/>
                </a:lnTo>
                <a:lnTo>
                  <a:pt x="8485105" y="1524989"/>
                </a:lnTo>
                <a:lnTo>
                  <a:pt x="9233145" y="1524989"/>
                </a:lnTo>
                <a:lnTo>
                  <a:pt x="9524996" y="941287"/>
                </a:lnTo>
                <a:lnTo>
                  <a:pt x="9233145" y="357585"/>
                </a:lnTo>
                <a:close/>
                <a:moveTo>
                  <a:pt x="0" y="0"/>
                </a:moveTo>
                <a:lnTo>
                  <a:pt x="8395323" y="0"/>
                </a:lnTo>
                <a:lnTo>
                  <a:pt x="8545657" y="300668"/>
                </a:lnTo>
                <a:lnTo>
                  <a:pt x="9293697" y="300668"/>
                </a:lnTo>
                <a:lnTo>
                  <a:pt x="9444031" y="0"/>
                </a:lnTo>
                <a:lnTo>
                  <a:pt x="9558307" y="0"/>
                </a:lnTo>
                <a:lnTo>
                  <a:pt x="9359370" y="397874"/>
                </a:lnTo>
                <a:lnTo>
                  <a:pt x="9651221" y="981576"/>
                </a:lnTo>
                <a:lnTo>
                  <a:pt x="10399261" y="981576"/>
                </a:lnTo>
                <a:lnTo>
                  <a:pt x="10691112" y="397874"/>
                </a:lnTo>
                <a:lnTo>
                  <a:pt x="10492175" y="0"/>
                </a:lnTo>
                <a:lnTo>
                  <a:pt x="10640624" y="0"/>
                </a:lnTo>
                <a:lnTo>
                  <a:pt x="10790958" y="300668"/>
                </a:lnTo>
                <a:lnTo>
                  <a:pt x="11538998" y="300668"/>
                </a:lnTo>
                <a:lnTo>
                  <a:pt x="11689332" y="0"/>
                </a:lnTo>
                <a:lnTo>
                  <a:pt x="11842356" y="0"/>
                </a:lnTo>
                <a:lnTo>
                  <a:pt x="11638083" y="408546"/>
                </a:lnTo>
                <a:lnTo>
                  <a:pt x="11929934" y="992247"/>
                </a:lnTo>
                <a:lnTo>
                  <a:pt x="12191996" y="992247"/>
                </a:lnTo>
                <a:lnTo>
                  <a:pt x="12191996" y="1043960"/>
                </a:lnTo>
                <a:lnTo>
                  <a:pt x="11916010" y="1043960"/>
                </a:lnTo>
                <a:lnTo>
                  <a:pt x="11624159" y="1627663"/>
                </a:lnTo>
                <a:lnTo>
                  <a:pt x="11916010" y="2211365"/>
                </a:lnTo>
                <a:lnTo>
                  <a:pt x="12191996" y="2211365"/>
                </a:lnTo>
                <a:lnTo>
                  <a:pt x="12191996" y="2273747"/>
                </a:lnTo>
                <a:lnTo>
                  <a:pt x="11918941" y="2273747"/>
                </a:lnTo>
                <a:lnTo>
                  <a:pt x="11627090" y="2857450"/>
                </a:lnTo>
                <a:lnTo>
                  <a:pt x="11918941" y="3441151"/>
                </a:lnTo>
                <a:lnTo>
                  <a:pt x="12191996" y="3441151"/>
                </a:lnTo>
                <a:lnTo>
                  <a:pt x="12191996" y="3568024"/>
                </a:lnTo>
                <a:lnTo>
                  <a:pt x="11980448" y="3568024"/>
                </a:lnTo>
                <a:lnTo>
                  <a:pt x="11688597" y="4151726"/>
                </a:lnTo>
                <a:lnTo>
                  <a:pt x="11980448" y="4735428"/>
                </a:lnTo>
                <a:lnTo>
                  <a:pt x="12191996" y="4735428"/>
                </a:lnTo>
                <a:lnTo>
                  <a:pt x="12191996" y="4779869"/>
                </a:lnTo>
                <a:lnTo>
                  <a:pt x="11991586" y="4779869"/>
                </a:lnTo>
                <a:lnTo>
                  <a:pt x="11699735" y="5363571"/>
                </a:lnTo>
                <a:lnTo>
                  <a:pt x="11991586" y="5947273"/>
                </a:lnTo>
                <a:lnTo>
                  <a:pt x="12191996" y="5947273"/>
                </a:lnTo>
                <a:lnTo>
                  <a:pt x="12191996" y="6072087"/>
                </a:lnTo>
                <a:lnTo>
                  <a:pt x="12075883" y="6072087"/>
                </a:lnTo>
                <a:lnTo>
                  <a:pt x="11784032" y="6655789"/>
                </a:lnTo>
                <a:lnTo>
                  <a:pt x="11885136" y="6857998"/>
                </a:lnTo>
                <a:lnTo>
                  <a:pt x="11715967" y="6857998"/>
                </a:lnTo>
                <a:lnTo>
                  <a:pt x="11645682" y="6717428"/>
                </a:lnTo>
                <a:lnTo>
                  <a:pt x="10897642" y="6717428"/>
                </a:lnTo>
                <a:lnTo>
                  <a:pt x="10827357" y="6857998"/>
                </a:lnTo>
                <a:lnTo>
                  <a:pt x="0" y="6857998"/>
                </a:lnTo>
                <a:close/>
              </a:path>
            </a:pathLst>
          </a:custGeom>
          <a:solidFill>
            <a:schemeClr val="bg1">
              <a:alpha val="7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p:cNvSpPr txBox="1"/>
          <p:nvPr/>
        </p:nvSpPr>
        <p:spPr>
          <a:xfrm>
            <a:off x="257908" y="375137"/>
            <a:ext cx="9073661" cy="1446550"/>
          </a:xfrm>
          <a:prstGeom prst="rect">
            <a:avLst/>
          </a:prstGeom>
          <a:noFill/>
        </p:spPr>
        <p:txBody>
          <a:bodyPr wrap="square" rtlCol="0">
            <a:spAutoFit/>
          </a:bodyPr>
          <a:lstStyle/>
          <a:p>
            <a:r>
              <a:rPr lang="en-US" sz="4400" u="sng" dirty="0">
                <a:solidFill>
                  <a:schemeClr val="accent5">
                    <a:lumMod val="75000"/>
                  </a:schemeClr>
                </a:solidFill>
                <a:latin typeface="Arial Rounded MT Bold" panose="020F0704030504030204" pitchFamily="34" charset="0"/>
              </a:rPr>
              <a:t>Data Pre-Processing</a:t>
            </a:r>
            <a:r>
              <a:rPr lang="en-US" sz="2400" u="sng" dirty="0">
                <a:solidFill>
                  <a:schemeClr val="accent5">
                    <a:lumMod val="75000"/>
                  </a:schemeClr>
                </a:solidFill>
                <a:latin typeface="Arial Rounded MT Bold" panose="020F0704030504030204" pitchFamily="34" charset="0"/>
              </a:rPr>
              <a:t> and</a:t>
            </a:r>
            <a:r>
              <a:rPr lang="en-US" sz="4400" u="sng" dirty="0">
                <a:solidFill>
                  <a:schemeClr val="accent5">
                    <a:lumMod val="75000"/>
                  </a:schemeClr>
                </a:solidFill>
                <a:latin typeface="Arial Rounded MT Bold" panose="020F0704030504030204" pitchFamily="34" charset="0"/>
              </a:rPr>
              <a:t> Exploratory Data Analysis</a:t>
            </a:r>
            <a:endParaRPr lang="en-IN" sz="4400" u="sng" dirty="0">
              <a:solidFill>
                <a:schemeClr val="accent5">
                  <a:lumMod val="75000"/>
                </a:schemeClr>
              </a:solidFill>
              <a:latin typeface="Arial Rounded MT Bold" panose="020F0704030504030204" pitchFamily="34" charset="0"/>
            </a:endParaRPr>
          </a:p>
        </p:txBody>
      </p:sp>
      <p:sp>
        <p:nvSpPr>
          <p:cNvPr id="6" name="TextBox 5"/>
          <p:cNvSpPr txBox="1"/>
          <p:nvPr/>
        </p:nvSpPr>
        <p:spPr>
          <a:xfrm>
            <a:off x="257908" y="2035047"/>
            <a:ext cx="8215532" cy="923330"/>
          </a:xfrm>
          <a:prstGeom prst="rect">
            <a:avLst/>
          </a:prstGeom>
          <a:noFill/>
        </p:spPr>
        <p:txBody>
          <a:bodyPr wrap="square" rtlCol="0">
            <a:spAutoFit/>
          </a:bodyPr>
          <a:lstStyle/>
          <a:p>
            <a:r>
              <a:rPr lang="en-US" dirty="0">
                <a:solidFill>
                  <a:schemeClr val="accent5">
                    <a:lumMod val="75000"/>
                  </a:schemeClr>
                </a:solidFill>
              </a:rPr>
              <a:t>A rigorous pre-processing and exploration phase is essential to ensure the quality of the input data and to gain initial insights into its underlying structure, which in turn leads to a more robust and meaningful clustering model.</a:t>
            </a:r>
            <a:endParaRPr lang="en-IN" dirty="0">
              <a:solidFill>
                <a:schemeClr val="accent5">
                  <a:lumMod val="75000"/>
                </a:schemeClr>
              </a:solidFill>
            </a:endParaRPr>
          </a:p>
        </p:txBody>
      </p:sp>
      <p:graphicFrame>
        <p:nvGraphicFramePr>
          <p:cNvPr id="7" name="Table 6"/>
          <p:cNvGraphicFramePr>
            <a:graphicFrameLocks noGrp="1"/>
          </p:cNvGraphicFramePr>
          <p:nvPr>
            <p:extLst>
              <p:ext uri="{D42A27DB-BD31-4B8C-83A1-F6EECF244321}">
                <p14:modId xmlns:p14="http://schemas.microsoft.com/office/powerpoint/2010/main" val="2004232032"/>
              </p:ext>
            </p:extLst>
          </p:nvPr>
        </p:nvGraphicFramePr>
        <p:xfrm>
          <a:off x="526951" y="3102524"/>
          <a:ext cx="8535573" cy="2194560"/>
        </p:xfrm>
        <a:graphic>
          <a:graphicData uri="http://schemas.openxmlformats.org/drawingml/2006/table">
            <a:tbl>
              <a:tblPr firstRow="1" bandRow="1">
                <a:tableStyleId>{69012ECD-51FC-41F1-AA8D-1B2483CD663E}</a:tableStyleId>
              </a:tblPr>
              <a:tblGrid>
                <a:gridCol w="1803092">
                  <a:extLst>
                    <a:ext uri="{9D8B030D-6E8A-4147-A177-3AD203B41FA5}">
                      <a16:colId xmlns:a16="http://schemas.microsoft.com/office/drawing/2014/main" val="4293797523"/>
                    </a:ext>
                  </a:extLst>
                </a:gridCol>
                <a:gridCol w="1250449">
                  <a:extLst>
                    <a:ext uri="{9D8B030D-6E8A-4147-A177-3AD203B41FA5}">
                      <a16:colId xmlns:a16="http://schemas.microsoft.com/office/drawing/2014/main" val="2741928815"/>
                    </a:ext>
                  </a:extLst>
                </a:gridCol>
                <a:gridCol w="656462">
                  <a:extLst>
                    <a:ext uri="{9D8B030D-6E8A-4147-A177-3AD203B41FA5}">
                      <a16:colId xmlns:a16="http://schemas.microsoft.com/office/drawing/2014/main" val="1426784964"/>
                    </a:ext>
                  </a:extLst>
                </a:gridCol>
                <a:gridCol w="2000004">
                  <a:extLst>
                    <a:ext uri="{9D8B030D-6E8A-4147-A177-3AD203B41FA5}">
                      <a16:colId xmlns:a16="http://schemas.microsoft.com/office/drawing/2014/main" val="2731627868"/>
                    </a:ext>
                  </a:extLst>
                </a:gridCol>
                <a:gridCol w="2825566">
                  <a:extLst>
                    <a:ext uri="{9D8B030D-6E8A-4147-A177-3AD203B41FA5}">
                      <a16:colId xmlns:a16="http://schemas.microsoft.com/office/drawing/2014/main" val="3454998607"/>
                    </a:ext>
                  </a:extLst>
                </a:gridCol>
              </a:tblGrid>
              <a:tr h="300313">
                <a:tc>
                  <a:txBody>
                    <a:bodyPr/>
                    <a:lstStyle/>
                    <a:p>
                      <a:pPr algn="ctr"/>
                      <a:r>
                        <a:rPr lang="en-US" dirty="0" smtClean="0"/>
                        <a:t>Customer ID</a:t>
                      </a:r>
                      <a:endParaRPr lang="en-IN" dirty="0"/>
                    </a:p>
                  </a:txBody>
                  <a:tcPr/>
                </a:tc>
                <a:tc>
                  <a:txBody>
                    <a:bodyPr/>
                    <a:lstStyle/>
                    <a:p>
                      <a:pPr algn="ctr"/>
                      <a:r>
                        <a:rPr lang="en-US" dirty="0" smtClean="0"/>
                        <a:t>Gender</a:t>
                      </a:r>
                      <a:endParaRPr lang="en-IN" dirty="0"/>
                    </a:p>
                  </a:txBody>
                  <a:tcPr/>
                </a:tc>
                <a:tc>
                  <a:txBody>
                    <a:bodyPr/>
                    <a:lstStyle/>
                    <a:p>
                      <a:pPr algn="ctr"/>
                      <a:r>
                        <a:rPr lang="en-US" dirty="0" smtClean="0"/>
                        <a:t>Age</a:t>
                      </a:r>
                      <a:endParaRPr lang="en-IN" dirty="0"/>
                    </a:p>
                  </a:txBody>
                  <a:tcPr/>
                </a:tc>
                <a:tc>
                  <a:txBody>
                    <a:bodyPr/>
                    <a:lstStyle/>
                    <a:p>
                      <a:pPr algn="ctr"/>
                      <a:r>
                        <a:rPr lang="en-US" dirty="0" smtClean="0"/>
                        <a:t>Annual Income(k$)</a:t>
                      </a:r>
                      <a:endParaRPr lang="en-IN" dirty="0"/>
                    </a:p>
                  </a:txBody>
                  <a:tcPr/>
                </a:tc>
                <a:tc>
                  <a:txBody>
                    <a:bodyPr/>
                    <a:lstStyle/>
                    <a:p>
                      <a:pPr algn="ctr"/>
                      <a:r>
                        <a:rPr lang="en-US" dirty="0" smtClean="0"/>
                        <a:t>Spending Score(1-100)</a:t>
                      </a:r>
                      <a:endParaRPr lang="en-IN" dirty="0"/>
                    </a:p>
                  </a:txBody>
                  <a:tcPr/>
                </a:tc>
                <a:extLst>
                  <a:ext uri="{0D108BD9-81ED-4DB2-BD59-A6C34878D82A}">
                    <a16:rowId xmlns:a16="http://schemas.microsoft.com/office/drawing/2014/main" val="1390683554"/>
                  </a:ext>
                </a:extLst>
              </a:tr>
              <a:tr h="300313">
                <a:tc>
                  <a:txBody>
                    <a:bodyPr/>
                    <a:lstStyle/>
                    <a:p>
                      <a:pPr algn="ctr"/>
                      <a:r>
                        <a:rPr lang="en-US" dirty="0" smtClean="0"/>
                        <a:t>1</a:t>
                      </a:r>
                      <a:endParaRPr lang="en-IN" dirty="0"/>
                    </a:p>
                  </a:txBody>
                  <a:tcPr/>
                </a:tc>
                <a:tc>
                  <a:txBody>
                    <a:bodyPr/>
                    <a:lstStyle/>
                    <a:p>
                      <a:pPr algn="ctr"/>
                      <a:r>
                        <a:rPr lang="en-US" dirty="0" smtClean="0"/>
                        <a:t>Male</a:t>
                      </a:r>
                    </a:p>
                  </a:txBody>
                  <a:tcPr/>
                </a:tc>
                <a:tc>
                  <a:txBody>
                    <a:bodyPr/>
                    <a:lstStyle/>
                    <a:p>
                      <a:pPr algn="ctr"/>
                      <a:r>
                        <a:rPr lang="en-US" dirty="0" smtClean="0"/>
                        <a:t>19</a:t>
                      </a:r>
                      <a:endParaRPr lang="en-IN" dirty="0"/>
                    </a:p>
                  </a:txBody>
                  <a:tcPr/>
                </a:tc>
                <a:tc>
                  <a:txBody>
                    <a:bodyPr/>
                    <a:lstStyle/>
                    <a:p>
                      <a:pPr algn="ctr"/>
                      <a:r>
                        <a:rPr lang="en-US" dirty="0" smtClean="0"/>
                        <a:t>15</a:t>
                      </a:r>
                      <a:endParaRPr lang="en-IN" dirty="0"/>
                    </a:p>
                  </a:txBody>
                  <a:tcPr/>
                </a:tc>
                <a:tc>
                  <a:txBody>
                    <a:bodyPr/>
                    <a:lstStyle/>
                    <a:p>
                      <a:pPr algn="ctr"/>
                      <a:r>
                        <a:rPr lang="en-US" dirty="0" smtClean="0"/>
                        <a:t>39</a:t>
                      </a:r>
                      <a:endParaRPr lang="en-IN" dirty="0"/>
                    </a:p>
                  </a:txBody>
                  <a:tcPr/>
                </a:tc>
                <a:extLst>
                  <a:ext uri="{0D108BD9-81ED-4DB2-BD59-A6C34878D82A}">
                    <a16:rowId xmlns:a16="http://schemas.microsoft.com/office/drawing/2014/main" val="1952543098"/>
                  </a:ext>
                </a:extLst>
              </a:tr>
              <a:tr h="300313">
                <a:tc>
                  <a:txBody>
                    <a:bodyPr/>
                    <a:lstStyle/>
                    <a:p>
                      <a:pPr algn="ctr"/>
                      <a:r>
                        <a:rPr lang="en-US" dirty="0" smtClean="0"/>
                        <a:t>2</a:t>
                      </a:r>
                      <a:endParaRPr lang="en-IN" dirty="0"/>
                    </a:p>
                  </a:txBody>
                  <a:tcPr/>
                </a:tc>
                <a:tc>
                  <a:txBody>
                    <a:bodyPr/>
                    <a:lstStyle/>
                    <a:p>
                      <a:pPr algn="ctr"/>
                      <a:r>
                        <a:rPr lang="en-US" dirty="0" smtClean="0"/>
                        <a:t>Male</a:t>
                      </a:r>
                      <a:endParaRPr lang="en-IN" dirty="0"/>
                    </a:p>
                  </a:txBody>
                  <a:tcPr/>
                </a:tc>
                <a:tc>
                  <a:txBody>
                    <a:bodyPr/>
                    <a:lstStyle/>
                    <a:p>
                      <a:pPr algn="ctr"/>
                      <a:r>
                        <a:rPr lang="en-US" dirty="0" smtClean="0"/>
                        <a:t>21</a:t>
                      </a:r>
                      <a:endParaRPr lang="en-IN" dirty="0"/>
                    </a:p>
                  </a:txBody>
                  <a:tcPr/>
                </a:tc>
                <a:tc>
                  <a:txBody>
                    <a:bodyPr/>
                    <a:lstStyle/>
                    <a:p>
                      <a:pPr algn="ctr"/>
                      <a:r>
                        <a:rPr lang="en-US" dirty="0" smtClean="0"/>
                        <a:t>15</a:t>
                      </a:r>
                      <a:endParaRPr lang="en-IN" dirty="0"/>
                    </a:p>
                  </a:txBody>
                  <a:tcPr/>
                </a:tc>
                <a:tc>
                  <a:txBody>
                    <a:bodyPr/>
                    <a:lstStyle/>
                    <a:p>
                      <a:pPr algn="ctr"/>
                      <a:r>
                        <a:rPr lang="en-US" dirty="0" smtClean="0"/>
                        <a:t>81</a:t>
                      </a:r>
                      <a:endParaRPr lang="en-IN" dirty="0"/>
                    </a:p>
                  </a:txBody>
                  <a:tcPr>
                    <a:noFill/>
                  </a:tcPr>
                </a:tc>
                <a:extLst>
                  <a:ext uri="{0D108BD9-81ED-4DB2-BD59-A6C34878D82A}">
                    <a16:rowId xmlns:a16="http://schemas.microsoft.com/office/drawing/2014/main" val="2443898386"/>
                  </a:ext>
                </a:extLst>
              </a:tr>
              <a:tr h="300313">
                <a:tc>
                  <a:txBody>
                    <a:bodyPr/>
                    <a:lstStyle/>
                    <a:p>
                      <a:pPr algn="ctr"/>
                      <a:r>
                        <a:rPr lang="en-US" dirty="0" smtClean="0"/>
                        <a:t>3</a:t>
                      </a:r>
                      <a:endParaRPr lang="en-IN" dirty="0"/>
                    </a:p>
                  </a:txBody>
                  <a:tcPr/>
                </a:tc>
                <a:tc>
                  <a:txBody>
                    <a:bodyPr/>
                    <a:lstStyle/>
                    <a:p>
                      <a:pPr algn="ctr"/>
                      <a:r>
                        <a:rPr lang="en-US" dirty="0" smtClean="0"/>
                        <a:t>Female</a:t>
                      </a:r>
                      <a:endParaRPr lang="en-IN" dirty="0"/>
                    </a:p>
                  </a:txBody>
                  <a:tcPr/>
                </a:tc>
                <a:tc>
                  <a:txBody>
                    <a:bodyPr/>
                    <a:lstStyle/>
                    <a:p>
                      <a:pPr algn="ctr"/>
                      <a:r>
                        <a:rPr lang="en-US" dirty="0" smtClean="0"/>
                        <a:t>20</a:t>
                      </a:r>
                      <a:endParaRPr lang="en-IN" dirty="0"/>
                    </a:p>
                  </a:txBody>
                  <a:tcPr/>
                </a:tc>
                <a:tc>
                  <a:txBody>
                    <a:bodyPr/>
                    <a:lstStyle/>
                    <a:p>
                      <a:pPr algn="ctr"/>
                      <a:r>
                        <a:rPr lang="en-US" dirty="0" smtClean="0"/>
                        <a:t>16</a:t>
                      </a:r>
                      <a:endParaRPr lang="en-IN" dirty="0"/>
                    </a:p>
                  </a:txBody>
                  <a:tcPr/>
                </a:tc>
                <a:tc>
                  <a:txBody>
                    <a:bodyPr/>
                    <a:lstStyle/>
                    <a:p>
                      <a:pPr algn="ctr"/>
                      <a:r>
                        <a:rPr lang="en-US" dirty="0" smtClean="0"/>
                        <a:t>6</a:t>
                      </a:r>
                      <a:endParaRPr lang="en-IN" dirty="0"/>
                    </a:p>
                  </a:txBody>
                  <a:tcPr/>
                </a:tc>
                <a:extLst>
                  <a:ext uri="{0D108BD9-81ED-4DB2-BD59-A6C34878D82A}">
                    <a16:rowId xmlns:a16="http://schemas.microsoft.com/office/drawing/2014/main" val="2365278689"/>
                  </a:ext>
                </a:extLst>
              </a:tr>
              <a:tr h="300313">
                <a:tc>
                  <a:txBody>
                    <a:bodyPr/>
                    <a:lstStyle/>
                    <a:p>
                      <a:pPr algn="ctr"/>
                      <a:r>
                        <a:rPr lang="en-US" dirty="0" smtClean="0"/>
                        <a:t>4</a:t>
                      </a:r>
                      <a:endParaRPr lang="en-IN" dirty="0"/>
                    </a:p>
                  </a:txBody>
                  <a:tcPr/>
                </a:tc>
                <a:tc>
                  <a:txBody>
                    <a:bodyPr/>
                    <a:lstStyle/>
                    <a:p>
                      <a:pPr algn="ctr"/>
                      <a:r>
                        <a:rPr lang="en-US" dirty="0" smtClean="0"/>
                        <a:t>Female</a:t>
                      </a:r>
                      <a:endParaRPr lang="en-IN" dirty="0"/>
                    </a:p>
                  </a:txBody>
                  <a:tcPr/>
                </a:tc>
                <a:tc>
                  <a:txBody>
                    <a:bodyPr/>
                    <a:lstStyle/>
                    <a:p>
                      <a:pPr algn="ctr"/>
                      <a:r>
                        <a:rPr lang="en-US" dirty="0" smtClean="0"/>
                        <a:t>23</a:t>
                      </a:r>
                      <a:endParaRPr lang="en-IN" dirty="0"/>
                    </a:p>
                  </a:txBody>
                  <a:tcPr/>
                </a:tc>
                <a:tc>
                  <a:txBody>
                    <a:bodyPr/>
                    <a:lstStyle/>
                    <a:p>
                      <a:pPr algn="ctr"/>
                      <a:r>
                        <a:rPr lang="en-US" dirty="0" smtClean="0"/>
                        <a:t>16</a:t>
                      </a:r>
                      <a:endParaRPr lang="en-IN" dirty="0"/>
                    </a:p>
                  </a:txBody>
                  <a:tcPr/>
                </a:tc>
                <a:tc>
                  <a:txBody>
                    <a:bodyPr/>
                    <a:lstStyle/>
                    <a:p>
                      <a:pPr algn="ctr"/>
                      <a:r>
                        <a:rPr lang="en-US" dirty="0" smtClean="0"/>
                        <a:t>77</a:t>
                      </a:r>
                      <a:endParaRPr lang="en-IN" dirty="0"/>
                    </a:p>
                  </a:txBody>
                  <a:tcPr/>
                </a:tc>
                <a:extLst>
                  <a:ext uri="{0D108BD9-81ED-4DB2-BD59-A6C34878D82A}">
                    <a16:rowId xmlns:a16="http://schemas.microsoft.com/office/drawing/2014/main" val="3761526530"/>
                  </a:ext>
                </a:extLst>
              </a:tr>
              <a:tr h="300313">
                <a:tc>
                  <a:txBody>
                    <a:bodyPr/>
                    <a:lstStyle/>
                    <a:p>
                      <a:pPr algn="ctr"/>
                      <a:r>
                        <a:rPr lang="en-US" dirty="0" smtClean="0"/>
                        <a:t>5</a:t>
                      </a:r>
                      <a:endParaRPr lang="en-IN" dirty="0"/>
                    </a:p>
                  </a:txBody>
                  <a:tcPr/>
                </a:tc>
                <a:tc>
                  <a:txBody>
                    <a:bodyPr/>
                    <a:lstStyle/>
                    <a:p>
                      <a:pPr algn="ctr"/>
                      <a:r>
                        <a:rPr lang="en-US" dirty="0" smtClean="0"/>
                        <a:t>Female</a:t>
                      </a:r>
                      <a:endParaRPr lang="en-IN" dirty="0"/>
                    </a:p>
                  </a:txBody>
                  <a:tcPr/>
                </a:tc>
                <a:tc>
                  <a:txBody>
                    <a:bodyPr/>
                    <a:lstStyle/>
                    <a:p>
                      <a:pPr algn="ctr"/>
                      <a:r>
                        <a:rPr lang="en-US" dirty="0" smtClean="0"/>
                        <a:t>31</a:t>
                      </a:r>
                      <a:endParaRPr lang="en-IN" dirty="0"/>
                    </a:p>
                  </a:txBody>
                  <a:tcPr/>
                </a:tc>
                <a:tc>
                  <a:txBody>
                    <a:bodyPr/>
                    <a:lstStyle/>
                    <a:p>
                      <a:pPr algn="ctr"/>
                      <a:r>
                        <a:rPr lang="en-US" dirty="0" smtClean="0"/>
                        <a:t>17</a:t>
                      </a:r>
                      <a:endParaRPr lang="en-IN" dirty="0"/>
                    </a:p>
                  </a:txBody>
                  <a:tcPr/>
                </a:tc>
                <a:tc>
                  <a:txBody>
                    <a:bodyPr/>
                    <a:lstStyle/>
                    <a:p>
                      <a:pPr algn="ctr"/>
                      <a:r>
                        <a:rPr lang="en-US" dirty="0" smtClean="0"/>
                        <a:t>40</a:t>
                      </a:r>
                      <a:endParaRPr lang="en-IN" dirty="0"/>
                    </a:p>
                  </a:txBody>
                  <a:tcPr/>
                </a:tc>
                <a:extLst>
                  <a:ext uri="{0D108BD9-81ED-4DB2-BD59-A6C34878D82A}">
                    <a16:rowId xmlns:a16="http://schemas.microsoft.com/office/drawing/2014/main" val="1639782623"/>
                  </a:ext>
                </a:extLst>
              </a:tr>
            </a:tbl>
          </a:graphicData>
        </a:graphic>
      </p:graphicFrame>
      <p:sp>
        <p:nvSpPr>
          <p:cNvPr id="8" name="TextBox 7"/>
          <p:cNvSpPr txBox="1"/>
          <p:nvPr/>
        </p:nvSpPr>
        <p:spPr>
          <a:xfrm>
            <a:off x="257908" y="5995184"/>
            <a:ext cx="8535573" cy="646331"/>
          </a:xfrm>
          <a:prstGeom prst="rect">
            <a:avLst/>
          </a:prstGeom>
          <a:noFill/>
        </p:spPr>
        <p:txBody>
          <a:bodyPr wrap="square" rtlCol="0">
            <a:spAutoFit/>
          </a:bodyPr>
          <a:lstStyle/>
          <a:p>
            <a:r>
              <a:rPr lang="en-US" dirty="0">
                <a:solidFill>
                  <a:schemeClr val="accent5">
                    <a:lumMod val="75000"/>
                  </a:schemeClr>
                </a:solidFill>
              </a:rPr>
              <a:t>The analysis is based on the ”Mall Customer Segmentation” dataset, a publicly available resource from </a:t>
            </a:r>
            <a:r>
              <a:rPr lang="en-US" dirty="0" err="1">
                <a:solidFill>
                  <a:schemeClr val="accent5">
                    <a:lumMod val="75000"/>
                  </a:schemeClr>
                </a:solidFill>
              </a:rPr>
              <a:t>Kaggle</a:t>
            </a:r>
            <a:r>
              <a:rPr lang="en-US" dirty="0">
                <a:solidFill>
                  <a:schemeClr val="accent5">
                    <a:lumMod val="75000"/>
                  </a:schemeClr>
                </a:solidFill>
              </a:rPr>
              <a:t>.</a:t>
            </a:r>
            <a:endParaRPr lang="en-IN" dirty="0">
              <a:solidFill>
                <a:schemeClr val="accent5">
                  <a:lumMod val="75000"/>
                </a:schemeClr>
              </a:solidFill>
            </a:endParaRPr>
          </a:p>
        </p:txBody>
      </p:sp>
      <p:sp>
        <p:nvSpPr>
          <p:cNvPr id="9" name="TextBox 8"/>
          <p:cNvSpPr txBox="1"/>
          <p:nvPr/>
        </p:nvSpPr>
        <p:spPr>
          <a:xfrm>
            <a:off x="1921997" y="5461468"/>
            <a:ext cx="5745480" cy="369332"/>
          </a:xfrm>
          <a:prstGeom prst="rect">
            <a:avLst/>
          </a:prstGeom>
          <a:noFill/>
        </p:spPr>
        <p:txBody>
          <a:bodyPr wrap="square" rtlCol="0">
            <a:spAutoFit/>
          </a:bodyPr>
          <a:lstStyle/>
          <a:p>
            <a:pPr algn="ctr"/>
            <a:r>
              <a:rPr lang="en-US" b="1" i="1" dirty="0">
                <a:solidFill>
                  <a:schemeClr val="accent5">
                    <a:lumMod val="75000"/>
                  </a:schemeClr>
                </a:solidFill>
              </a:rPr>
              <a:t>Sample of the Raw Dataset</a:t>
            </a:r>
            <a:endParaRPr lang="en-IN" b="1" i="1" dirty="0">
              <a:solidFill>
                <a:schemeClr val="accent5">
                  <a:lumMod val="75000"/>
                </a:schemeClr>
              </a:solidFill>
            </a:endParaRPr>
          </a:p>
        </p:txBody>
      </p:sp>
    </p:spTree>
    <p:extLst>
      <p:ext uri="{BB962C8B-B14F-4D97-AF65-F5344CB8AC3E}">
        <p14:creationId xmlns:p14="http://schemas.microsoft.com/office/powerpoint/2010/main" val="34696673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 y="0"/>
            <a:ext cx="12192000" cy="6858000"/>
          </a:xfrm>
          <a:prstGeom prst="rect">
            <a:avLst/>
          </a:prstGeom>
        </p:spPr>
      </p:pic>
      <p:sp>
        <p:nvSpPr>
          <p:cNvPr id="26" name="Freeform 25"/>
          <p:cNvSpPr/>
          <p:nvPr/>
        </p:nvSpPr>
        <p:spPr>
          <a:xfrm>
            <a:off x="4" y="2"/>
            <a:ext cx="12191997" cy="6857999"/>
          </a:xfrm>
          <a:custGeom>
            <a:avLst/>
            <a:gdLst>
              <a:gd name="connsiteX0" fmla="*/ 10556417 w 12191997"/>
              <a:gd name="connsiteY0" fmla="*/ 4536551 h 6857999"/>
              <a:gd name="connsiteX1" fmla="*/ 9535881 w 12191997"/>
              <a:gd name="connsiteY1" fmla="*/ 5532594 h 6857999"/>
              <a:gd name="connsiteX2" fmla="*/ 10556417 w 12191997"/>
              <a:gd name="connsiteY2" fmla="*/ 6528637 h 6857999"/>
              <a:gd name="connsiteX3" fmla="*/ 11576952 w 12191997"/>
              <a:gd name="connsiteY3" fmla="*/ 5532594 h 6857999"/>
              <a:gd name="connsiteX4" fmla="*/ 9364432 w 12191997"/>
              <a:gd name="connsiteY4" fmla="*/ 3503339 h 6857999"/>
              <a:gd name="connsiteX5" fmla="*/ 8343896 w 12191997"/>
              <a:gd name="connsiteY5" fmla="*/ 4499381 h 6857999"/>
              <a:gd name="connsiteX6" fmla="*/ 9364432 w 12191997"/>
              <a:gd name="connsiteY6" fmla="*/ 5495424 h 6857999"/>
              <a:gd name="connsiteX7" fmla="*/ 10384967 w 12191997"/>
              <a:gd name="connsiteY7" fmla="*/ 4499381 h 6857999"/>
              <a:gd name="connsiteX8" fmla="*/ 10556417 w 12191997"/>
              <a:gd name="connsiteY8" fmla="*/ 2470127 h 6857999"/>
              <a:gd name="connsiteX9" fmla="*/ 9535881 w 12191997"/>
              <a:gd name="connsiteY9" fmla="*/ 3466169 h 6857999"/>
              <a:gd name="connsiteX10" fmla="*/ 10556417 w 12191997"/>
              <a:gd name="connsiteY10" fmla="*/ 4462212 h 6857999"/>
              <a:gd name="connsiteX11" fmla="*/ 11576952 w 12191997"/>
              <a:gd name="connsiteY11" fmla="*/ 3466169 h 6857999"/>
              <a:gd name="connsiteX12" fmla="*/ 9364431 w 12191997"/>
              <a:gd name="connsiteY12" fmla="*/ 1455154 h 6857999"/>
              <a:gd name="connsiteX13" fmla="*/ 8343895 w 12191997"/>
              <a:gd name="connsiteY13" fmla="*/ 2451196 h 6857999"/>
              <a:gd name="connsiteX14" fmla="*/ 9364431 w 12191997"/>
              <a:gd name="connsiteY14" fmla="*/ 3447239 h 6857999"/>
              <a:gd name="connsiteX15" fmla="*/ 10384966 w 12191997"/>
              <a:gd name="connsiteY15" fmla="*/ 2451196 h 6857999"/>
              <a:gd name="connsiteX16" fmla="*/ 10556417 w 12191997"/>
              <a:gd name="connsiteY16" fmla="*/ 403702 h 6857999"/>
              <a:gd name="connsiteX17" fmla="*/ 9535881 w 12191997"/>
              <a:gd name="connsiteY17" fmla="*/ 1399745 h 6857999"/>
              <a:gd name="connsiteX18" fmla="*/ 10556417 w 12191997"/>
              <a:gd name="connsiteY18" fmla="*/ 2395788 h 6857999"/>
              <a:gd name="connsiteX19" fmla="*/ 11576952 w 12191997"/>
              <a:gd name="connsiteY19" fmla="*/ 1399745 h 6857999"/>
              <a:gd name="connsiteX20" fmla="*/ 0 w 12191997"/>
              <a:gd name="connsiteY20" fmla="*/ 0 h 6857999"/>
              <a:gd name="connsiteX21" fmla="*/ 11087084 w 12191997"/>
              <a:gd name="connsiteY21" fmla="*/ 0 h 6857999"/>
              <a:gd name="connsiteX22" fmla="*/ 10711539 w 12191997"/>
              <a:gd name="connsiteY22" fmla="*/ 366532 h 6857999"/>
              <a:gd name="connsiteX23" fmla="*/ 11732075 w 12191997"/>
              <a:gd name="connsiteY23" fmla="*/ 1362576 h 6857999"/>
              <a:gd name="connsiteX24" fmla="*/ 12191997 w 12191997"/>
              <a:gd name="connsiteY24" fmla="*/ 913691 h 6857999"/>
              <a:gd name="connsiteX25" fmla="*/ 12191997 w 12191997"/>
              <a:gd name="connsiteY25" fmla="*/ 1025242 h 6857999"/>
              <a:gd name="connsiteX26" fmla="*/ 11846370 w 12191997"/>
              <a:gd name="connsiteY26" fmla="*/ 1362574 h 6857999"/>
              <a:gd name="connsiteX27" fmla="*/ 12191997 w 12191997"/>
              <a:gd name="connsiteY27" fmla="*/ 1699906 h 6857999"/>
              <a:gd name="connsiteX28" fmla="*/ 12191997 w 12191997"/>
              <a:gd name="connsiteY28" fmla="*/ 1885799 h 6857999"/>
              <a:gd name="connsiteX29" fmla="*/ 11732075 w 12191997"/>
              <a:gd name="connsiteY29" fmla="*/ 1436914 h 6857999"/>
              <a:gd name="connsiteX30" fmla="*/ 10711539 w 12191997"/>
              <a:gd name="connsiteY30" fmla="*/ 2432958 h 6857999"/>
              <a:gd name="connsiteX31" fmla="*/ 11732075 w 12191997"/>
              <a:gd name="connsiteY31" fmla="*/ 3429000 h 6857999"/>
              <a:gd name="connsiteX32" fmla="*/ 12191997 w 12191997"/>
              <a:gd name="connsiteY32" fmla="*/ 2980115 h 6857999"/>
              <a:gd name="connsiteX33" fmla="*/ 12191997 w 12191997"/>
              <a:gd name="connsiteY33" fmla="*/ 3147078 h 6857999"/>
              <a:gd name="connsiteX34" fmla="*/ 11846371 w 12191997"/>
              <a:gd name="connsiteY34" fmla="*/ 3484409 h 6857999"/>
              <a:gd name="connsiteX35" fmla="*/ 12191997 w 12191997"/>
              <a:gd name="connsiteY35" fmla="*/ 3821740 h 6857999"/>
              <a:gd name="connsiteX36" fmla="*/ 12191997 w 12191997"/>
              <a:gd name="connsiteY36" fmla="*/ 3952222 h 6857999"/>
              <a:gd name="connsiteX37" fmla="*/ 11732075 w 12191997"/>
              <a:gd name="connsiteY37" fmla="*/ 3503339 h 6857999"/>
              <a:gd name="connsiteX38" fmla="*/ 10711539 w 12191997"/>
              <a:gd name="connsiteY38" fmla="*/ 4499381 h 6857999"/>
              <a:gd name="connsiteX39" fmla="*/ 11732075 w 12191997"/>
              <a:gd name="connsiteY39" fmla="*/ 5495424 h 6857999"/>
              <a:gd name="connsiteX40" fmla="*/ 12191997 w 12191997"/>
              <a:gd name="connsiteY40" fmla="*/ 5046540 h 6857999"/>
              <a:gd name="connsiteX41" fmla="*/ 12191997 w 12191997"/>
              <a:gd name="connsiteY41" fmla="*/ 5195264 h 6857999"/>
              <a:gd name="connsiteX42" fmla="*/ 11846372 w 12191997"/>
              <a:gd name="connsiteY42" fmla="*/ 5532594 h 6857999"/>
              <a:gd name="connsiteX43" fmla="*/ 12191997 w 12191997"/>
              <a:gd name="connsiteY43" fmla="*/ 5869924 h 6857999"/>
              <a:gd name="connsiteX44" fmla="*/ 12191997 w 12191997"/>
              <a:gd name="connsiteY44" fmla="*/ 6018647 h 6857999"/>
              <a:gd name="connsiteX45" fmla="*/ 11732075 w 12191997"/>
              <a:gd name="connsiteY45" fmla="*/ 5569763 h 6857999"/>
              <a:gd name="connsiteX46" fmla="*/ 10711539 w 12191997"/>
              <a:gd name="connsiteY46" fmla="*/ 6565806 h 6857999"/>
              <a:gd name="connsiteX47" fmla="*/ 11010917 w 12191997"/>
              <a:gd name="connsiteY47" fmla="*/ 6857999 h 6857999"/>
              <a:gd name="connsiteX48" fmla="*/ 10760233 w 12191997"/>
              <a:gd name="connsiteY48" fmla="*/ 6857999 h 6857999"/>
              <a:gd name="connsiteX49" fmla="*/ 10556417 w 12191997"/>
              <a:gd name="connsiteY49" fmla="*/ 6659074 h 6857999"/>
              <a:gd name="connsiteX50" fmla="*/ 10352600 w 12191997"/>
              <a:gd name="connsiteY50" fmla="*/ 6857999 h 6857999"/>
              <a:gd name="connsiteX51" fmla="*/ 10123671 w 12191997"/>
              <a:gd name="connsiteY51" fmla="*/ 6857999 h 6857999"/>
              <a:gd name="connsiteX52" fmla="*/ 10384966 w 12191997"/>
              <a:gd name="connsiteY52" fmla="*/ 6602975 h 6857999"/>
              <a:gd name="connsiteX53" fmla="*/ 9364431 w 12191997"/>
              <a:gd name="connsiteY53" fmla="*/ 5606932 h 6857999"/>
              <a:gd name="connsiteX54" fmla="*/ 8343895 w 12191997"/>
              <a:gd name="connsiteY54" fmla="*/ 6602975 h 6857999"/>
              <a:gd name="connsiteX55" fmla="*/ 8605190 w 12191997"/>
              <a:gd name="connsiteY55" fmla="*/ 6857999 h 6857999"/>
              <a:gd name="connsiteX56" fmla="*/ 0 w 12191997"/>
              <a:gd name="connsiteY56"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2191997" h="6857999">
                <a:moveTo>
                  <a:pt x="10556417" y="4536551"/>
                </a:moveTo>
                <a:lnTo>
                  <a:pt x="9535881" y="5532594"/>
                </a:lnTo>
                <a:lnTo>
                  <a:pt x="10556417" y="6528637"/>
                </a:lnTo>
                <a:lnTo>
                  <a:pt x="11576952" y="5532594"/>
                </a:lnTo>
                <a:close/>
                <a:moveTo>
                  <a:pt x="9364432" y="3503339"/>
                </a:moveTo>
                <a:lnTo>
                  <a:pt x="8343896" y="4499381"/>
                </a:lnTo>
                <a:lnTo>
                  <a:pt x="9364432" y="5495424"/>
                </a:lnTo>
                <a:lnTo>
                  <a:pt x="10384967" y="4499381"/>
                </a:lnTo>
                <a:close/>
                <a:moveTo>
                  <a:pt x="10556417" y="2470127"/>
                </a:moveTo>
                <a:lnTo>
                  <a:pt x="9535881" y="3466169"/>
                </a:lnTo>
                <a:lnTo>
                  <a:pt x="10556417" y="4462212"/>
                </a:lnTo>
                <a:lnTo>
                  <a:pt x="11576952" y="3466169"/>
                </a:lnTo>
                <a:close/>
                <a:moveTo>
                  <a:pt x="9364431" y="1455154"/>
                </a:moveTo>
                <a:lnTo>
                  <a:pt x="8343895" y="2451196"/>
                </a:lnTo>
                <a:lnTo>
                  <a:pt x="9364431" y="3447239"/>
                </a:lnTo>
                <a:lnTo>
                  <a:pt x="10384966" y="2451196"/>
                </a:lnTo>
                <a:close/>
                <a:moveTo>
                  <a:pt x="10556417" y="403702"/>
                </a:moveTo>
                <a:lnTo>
                  <a:pt x="9535881" y="1399745"/>
                </a:lnTo>
                <a:lnTo>
                  <a:pt x="10556417" y="2395788"/>
                </a:lnTo>
                <a:lnTo>
                  <a:pt x="11576952" y="1399745"/>
                </a:lnTo>
                <a:close/>
                <a:moveTo>
                  <a:pt x="0" y="0"/>
                </a:moveTo>
                <a:lnTo>
                  <a:pt x="11087084" y="0"/>
                </a:lnTo>
                <a:lnTo>
                  <a:pt x="10711539" y="366532"/>
                </a:lnTo>
                <a:lnTo>
                  <a:pt x="11732075" y="1362576"/>
                </a:lnTo>
                <a:lnTo>
                  <a:pt x="12191997" y="913691"/>
                </a:lnTo>
                <a:lnTo>
                  <a:pt x="12191997" y="1025242"/>
                </a:lnTo>
                <a:lnTo>
                  <a:pt x="11846370" y="1362574"/>
                </a:lnTo>
                <a:lnTo>
                  <a:pt x="12191997" y="1699906"/>
                </a:lnTo>
                <a:lnTo>
                  <a:pt x="12191997" y="1885799"/>
                </a:lnTo>
                <a:lnTo>
                  <a:pt x="11732075" y="1436914"/>
                </a:lnTo>
                <a:lnTo>
                  <a:pt x="10711539" y="2432958"/>
                </a:lnTo>
                <a:lnTo>
                  <a:pt x="11732075" y="3429000"/>
                </a:lnTo>
                <a:lnTo>
                  <a:pt x="12191997" y="2980115"/>
                </a:lnTo>
                <a:lnTo>
                  <a:pt x="12191997" y="3147078"/>
                </a:lnTo>
                <a:lnTo>
                  <a:pt x="11846371" y="3484409"/>
                </a:lnTo>
                <a:lnTo>
                  <a:pt x="12191997" y="3821740"/>
                </a:lnTo>
                <a:lnTo>
                  <a:pt x="12191997" y="3952222"/>
                </a:lnTo>
                <a:lnTo>
                  <a:pt x="11732075" y="3503339"/>
                </a:lnTo>
                <a:lnTo>
                  <a:pt x="10711539" y="4499381"/>
                </a:lnTo>
                <a:lnTo>
                  <a:pt x="11732075" y="5495424"/>
                </a:lnTo>
                <a:lnTo>
                  <a:pt x="12191997" y="5046540"/>
                </a:lnTo>
                <a:lnTo>
                  <a:pt x="12191997" y="5195264"/>
                </a:lnTo>
                <a:lnTo>
                  <a:pt x="11846372" y="5532594"/>
                </a:lnTo>
                <a:lnTo>
                  <a:pt x="12191997" y="5869924"/>
                </a:lnTo>
                <a:lnTo>
                  <a:pt x="12191997" y="6018647"/>
                </a:lnTo>
                <a:lnTo>
                  <a:pt x="11732075" y="5569763"/>
                </a:lnTo>
                <a:lnTo>
                  <a:pt x="10711539" y="6565806"/>
                </a:lnTo>
                <a:lnTo>
                  <a:pt x="11010917" y="6857999"/>
                </a:lnTo>
                <a:lnTo>
                  <a:pt x="10760233" y="6857999"/>
                </a:lnTo>
                <a:lnTo>
                  <a:pt x="10556417" y="6659074"/>
                </a:lnTo>
                <a:lnTo>
                  <a:pt x="10352600" y="6857999"/>
                </a:lnTo>
                <a:lnTo>
                  <a:pt x="10123671" y="6857999"/>
                </a:lnTo>
                <a:lnTo>
                  <a:pt x="10384966" y="6602975"/>
                </a:lnTo>
                <a:lnTo>
                  <a:pt x="9364431" y="5606932"/>
                </a:lnTo>
                <a:lnTo>
                  <a:pt x="8343895" y="6602975"/>
                </a:lnTo>
                <a:lnTo>
                  <a:pt x="8605190" y="6857999"/>
                </a:lnTo>
                <a:lnTo>
                  <a:pt x="0" y="6857999"/>
                </a:lnTo>
                <a:close/>
              </a:path>
            </a:pathLst>
          </a:custGeom>
          <a:solidFill>
            <a:schemeClr val="accent1">
              <a:lumMod val="20000"/>
              <a:lumOff val="80000"/>
              <a:alpha val="8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p:cNvSpPr txBox="1"/>
          <p:nvPr/>
        </p:nvSpPr>
        <p:spPr>
          <a:xfrm>
            <a:off x="189943" y="366532"/>
            <a:ext cx="9770485" cy="830997"/>
          </a:xfrm>
          <a:prstGeom prst="rect">
            <a:avLst/>
          </a:prstGeom>
          <a:noFill/>
        </p:spPr>
        <p:txBody>
          <a:bodyPr wrap="square" rtlCol="0">
            <a:spAutoFit/>
          </a:bodyPr>
          <a:lstStyle/>
          <a:p>
            <a:r>
              <a:rPr lang="en-IN" sz="4800" b="1" u="sng" dirty="0">
                <a:solidFill>
                  <a:schemeClr val="accent5">
                    <a:lumMod val="75000"/>
                  </a:schemeClr>
                </a:solidFill>
                <a:latin typeface="Arial Rounded MT Bold" panose="020F0704030504030204" pitchFamily="34" charset="0"/>
              </a:rPr>
              <a:t>Exploratory Data Analysis (EDA)</a:t>
            </a:r>
          </a:p>
        </p:txBody>
      </p:sp>
      <p:sp>
        <p:nvSpPr>
          <p:cNvPr id="9" name="TextBox 8"/>
          <p:cNvSpPr txBox="1"/>
          <p:nvPr/>
        </p:nvSpPr>
        <p:spPr>
          <a:xfrm>
            <a:off x="375556" y="1600200"/>
            <a:ext cx="8147957" cy="1200329"/>
          </a:xfrm>
          <a:prstGeom prst="rect">
            <a:avLst/>
          </a:prstGeom>
          <a:noFill/>
        </p:spPr>
        <p:txBody>
          <a:bodyPr wrap="square" rtlCol="0">
            <a:spAutoFit/>
          </a:bodyPr>
          <a:lstStyle/>
          <a:p>
            <a:r>
              <a:rPr lang="en-US" dirty="0">
                <a:solidFill>
                  <a:schemeClr val="accent5">
                    <a:lumMod val="75000"/>
                  </a:schemeClr>
                </a:solidFill>
              </a:rPr>
              <a:t>The initial phase of EDA was conducted to understand the distributions of the key </a:t>
            </a:r>
            <a:r>
              <a:rPr lang="en-US" dirty="0" smtClean="0">
                <a:solidFill>
                  <a:schemeClr val="accent5">
                    <a:lumMod val="75000"/>
                  </a:schemeClr>
                </a:solidFill>
              </a:rPr>
              <a:t>features </a:t>
            </a:r>
            <a:r>
              <a:rPr lang="en-US" dirty="0">
                <a:solidFill>
                  <a:schemeClr val="accent5">
                    <a:lumMod val="75000"/>
                  </a:schemeClr>
                </a:solidFill>
              </a:rPr>
              <a:t>and the relationships between them. Histograms revealed that both Annual Income and Spending Score have reasonably normal distributions, indicating a good spread of customer types.</a:t>
            </a:r>
            <a:endParaRPr lang="en-IN" dirty="0">
              <a:solidFill>
                <a:schemeClr val="accent5">
                  <a:lumMod val="75000"/>
                </a:schemeClr>
              </a:solidFill>
            </a:endParaRPr>
          </a:p>
        </p:txBody>
      </p:sp>
      <p:pic>
        <p:nvPicPr>
          <p:cNvPr id="25" name="Picture 24"/>
          <p:cNvPicPr>
            <a:picLocks noChangeAspect="1"/>
          </p:cNvPicPr>
          <p:nvPr/>
        </p:nvPicPr>
        <p:blipFill>
          <a:blip r:embed="rId3"/>
          <a:stretch>
            <a:fillRect/>
          </a:stretch>
        </p:blipFill>
        <p:spPr>
          <a:xfrm>
            <a:off x="375556" y="2945575"/>
            <a:ext cx="7641769" cy="3422568"/>
          </a:xfrm>
          <a:prstGeom prst="rect">
            <a:avLst/>
          </a:prstGeom>
        </p:spPr>
      </p:pic>
    </p:spTree>
    <p:extLst>
      <p:ext uri="{BB962C8B-B14F-4D97-AF65-F5344CB8AC3E}">
        <p14:creationId xmlns:p14="http://schemas.microsoft.com/office/powerpoint/2010/main" val="3938709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0" y="-957"/>
            <a:ext cx="8144534" cy="6858957"/>
          </a:xfrm>
          <a:prstGeom prst="rect">
            <a:avLst/>
          </a:prstGeom>
        </p:spPr>
      </p:pic>
      <p:sp>
        <p:nvSpPr>
          <p:cNvPr id="9" name="Freeform 8"/>
          <p:cNvSpPr/>
          <p:nvPr/>
        </p:nvSpPr>
        <p:spPr>
          <a:xfrm>
            <a:off x="0" y="-1914"/>
            <a:ext cx="8464061" cy="6858000"/>
          </a:xfrm>
          <a:custGeom>
            <a:avLst/>
            <a:gdLst>
              <a:gd name="connsiteX0" fmla="*/ 0 w 7990643"/>
              <a:gd name="connsiteY0" fmla="*/ 0 h 6858000"/>
              <a:gd name="connsiteX1" fmla="*/ 7990643 w 7990643"/>
              <a:gd name="connsiteY1" fmla="*/ 0 h 6858000"/>
              <a:gd name="connsiteX2" fmla="*/ 7890156 w 7990643"/>
              <a:gd name="connsiteY2" fmla="*/ 117540 h 6858000"/>
              <a:gd name="connsiteX3" fmla="*/ 6799384 w 7990643"/>
              <a:gd name="connsiteY3" fmla="*/ 3445413 h 6858000"/>
              <a:gd name="connsiteX4" fmla="*/ 7890156 w 7990643"/>
              <a:gd name="connsiteY4" fmla="*/ 6773286 h 6858000"/>
              <a:gd name="connsiteX5" fmla="*/ 7962580 w 7990643"/>
              <a:gd name="connsiteY5" fmla="*/ 6858000 h 6858000"/>
              <a:gd name="connsiteX6" fmla="*/ 0 w 799064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90643" h="6858000">
                <a:moveTo>
                  <a:pt x="0" y="0"/>
                </a:moveTo>
                <a:lnTo>
                  <a:pt x="7990643" y="0"/>
                </a:lnTo>
                <a:lnTo>
                  <a:pt x="7890156" y="117540"/>
                </a:lnTo>
                <a:cubicBezTo>
                  <a:pt x="7220072" y="939947"/>
                  <a:pt x="6799384" y="2126340"/>
                  <a:pt x="6799384" y="3445413"/>
                </a:cubicBezTo>
                <a:cubicBezTo>
                  <a:pt x="6799384" y="4764487"/>
                  <a:pt x="7220072" y="5950879"/>
                  <a:pt x="7890156" y="6773286"/>
                </a:cubicBezTo>
                <a:lnTo>
                  <a:pt x="7962580" y="6858000"/>
                </a:lnTo>
                <a:lnTo>
                  <a:pt x="0" y="6858000"/>
                </a:lnTo>
                <a:close/>
              </a:path>
            </a:pathLst>
          </a:custGeom>
          <a:solidFill>
            <a:srgbClr val="FCEFE0">
              <a:alpha val="87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p:cNvPicPr>
            <a:picLocks noChangeAspect="1"/>
          </p:cNvPicPr>
          <p:nvPr/>
        </p:nvPicPr>
        <p:blipFill>
          <a:blip r:embed="rId3"/>
          <a:stretch>
            <a:fillRect/>
          </a:stretch>
        </p:blipFill>
        <p:spPr>
          <a:xfrm>
            <a:off x="8549623" y="0"/>
            <a:ext cx="3294974" cy="6858957"/>
          </a:xfrm>
          <a:prstGeom prst="rect">
            <a:avLst/>
          </a:prstGeom>
        </p:spPr>
      </p:pic>
      <p:sp>
        <p:nvSpPr>
          <p:cNvPr id="10" name="TextBox 9"/>
          <p:cNvSpPr txBox="1"/>
          <p:nvPr/>
        </p:nvSpPr>
        <p:spPr>
          <a:xfrm>
            <a:off x="405089" y="398585"/>
            <a:ext cx="6189785" cy="707886"/>
          </a:xfrm>
          <a:prstGeom prst="rect">
            <a:avLst/>
          </a:prstGeom>
          <a:noFill/>
        </p:spPr>
        <p:txBody>
          <a:bodyPr wrap="square" rtlCol="0">
            <a:spAutoFit/>
          </a:bodyPr>
          <a:lstStyle/>
          <a:p>
            <a:r>
              <a:rPr lang="en-IN" sz="4000" b="1" u="sng" dirty="0">
                <a:solidFill>
                  <a:schemeClr val="accent5">
                    <a:lumMod val="75000"/>
                  </a:schemeClr>
                </a:solidFill>
                <a:latin typeface="Arial Rounded MT Bold" panose="020F0704030504030204" pitchFamily="34" charset="0"/>
              </a:rPr>
              <a:t>Pre-Processing Pipeline</a:t>
            </a:r>
          </a:p>
        </p:txBody>
      </p:sp>
      <p:sp>
        <p:nvSpPr>
          <p:cNvPr id="18" name="TextBox 17"/>
          <p:cNvSpPr txBox="1"/>
          <p:nvPr/>
        </p:nvSpPr>
        <p:spPr>
          <a:xfrm>
            <a:off x="162561" y="1188720"/>
            <a:ext cx="7101840" cy="5062924"/>
          </a:xfrm>
          <a:prstGeom prst="rect">
            <a:avLst/>
          </a:prstGeom>
          <a:noFill/>
        </p:spPr>
        <p:txBody>
          <a:bodyPr wrap="square" rtlCol="0">
            <a:spAutoFit/>
          </a:bodyPr>
          <a:lstStyle/>
          <a:p>
            <a:pPr lvl="4" eaLnBrk="0" fontAlgn="base" hangingPunct="0">
              <a:spcBef>
                <a:spcPct val="0"/>
              </a:spcBef>
              <a:spcAft>
                <a:spcPct val="0"/>
              </a:spcAft>
            </a:pPr>
            <a:r>
              <a:rPr lang="en-US" altLang="en-US" sz="800" dirty="0" smtClean="0"/>
              <a:t>.</a:t>
            </a:r>
            <a:endParaRPr lang="en-US" altLang="en-US" dirty="0">
              <a:latin typeface="Arial" panose="020B0604020202020204" pitchFamily="34" charset="0"/>
            </a:endParaRPr>
          </a:p>
          <a:p>
            <a:pPr lvl="0" eaLnBrk="0" fontAlgn="base" hangingPunct="0">
              <a:spcBef>
                <a:spcPct val="0"/>
              </a:spcBef>
              <a:spcAft>
                <a:spcPct val="0"/>
              </a:spcAft>
              <a:buFontTx/>
              <a:buChar char="•"/>
            </a:pPr>
            <a:r>
              <a:rPr lang="en-US" altLang="en-US" sz="1950" b="1" dirty="0">
                <a:solidFill>
                  <a:schemeClr val="accent5">
                    <a:lumMod val="75000"/>
                  </a:schemeClr>
                </a:solidFill>
                <a:latin typeface="Arial" panose="020B0604020202020204" pitchFamily="34" charset="0"/>
              </a:rPr>
              <a:t>Data Cleaning:</a:t>
            </a:r>
            <a:r>
              <a:rPr lang="en-US" altLang="en-US" sz="1950" dirty="0">
                <a:solidFill>
                  <a:schemeClr val="accent5">
                    <a:lumMod val="75000"/>
                  </a:schemeClr>
                </a:solidFill>
                <a:latin typeface="Arial" panose="020B0604020202020204" pitchFamily="34" charset="0"/>
              </a:rPr>
              <a:t> Checked for missing/null values using </a:t>
            </a:r>
            <a:r>
              <a:rPr lang="en-US" altLang="en-US" sz="1950" dirty="0">
                <a:solidFill>
                  <a:schemeClr val="accent5">
                    <a:lumMod val="75000"/>
                  </a:schemeClr>
                </a:solidFill>
                <a:latin typeface="Arial" panose="020B0604020202020204" pitchFamily="34" charset="0"/>
                <a:cs typeface="Arial" panose="020B0604020202020204" pitchFamily="34" charset="0"/>
              </a:rPr>
              <a:t>df.info(). All 200 entries were complete, so no imputation or record removal was needed </a:t>
            </a:r>
            <a:endParaRPr lang="en-US" altLang="en-US" sz="1950" dirty="0" smtClean="0">
              <a:solidFill>
                <a:schemeClr val="accent5">
                  <a:lumMod val="75000"/>
                </a:schemeClr>
              </a:solidFill>
              <a:latin typeface="Arial" panose="020B0604020202020204" pitchFamily="34" charset="0"/>
              <a:cs typeface="Arial" panose="020B0604020202020204" pitchFamily="34" charset="0"/>
            </a:endParaRPr>
          </a:p>
          <a:p>
            <a:pPr lvl="0" eaLnBrk="0" fontAlgn="base" hangingPunct="0">
              <a:spcBef>
                <a:spcPct val="0"/>
              </a:spcBef>
              <a:spcAft>
                <a:spcPct val="0"/>
              </a:spcAft>
            </a:pPr>
            <a:r>
              <a:rPr lang="en-IN" sz="1950" dirty="0" smtClean="0">
                <a:solidFill>
                  <a:schemeClr val="accent5">
                    <a:lumMod val="75000"/>
                  </a:schemeClr>
                </a:solidFill>
              </a:rPr>
              <a:t>• </a:t>
            </a:r>
            <a:r>
              <a:rPr lang="en-US" altLang="en-US" sz="1950" b="1" dirty="0" smtClean="0">
                <a:solidFill>
                  <a:schemeClr val="accent5">
                    <a:lumMod val="75000"/>
                  </a:schemeClr>
                </a:solidFill>
                <a:latin typeface="Arial" panose="020B0604020202020204" pitchFamily="34" charset="0"/>
              </a:rPr>
              <a:t>Outlier </a:t>
            </a:r>
            <a:r>
              <a:rPr lang="en-US" altLang="en-US" sz="1950" b="1" dirty="0">
                <a:solidFill>
                  <a:schemeClr val="accent5">
                    <a:lumMod val="75000"/>
                  </a:schemeClr>
                </a:solidFill>
                <a:latin typeface="Arial" panose="020B0604020202020204" pitchFamily="34" charset="0"/>
              </a:rPr>
              <a:t>Detection:</a:t>
            </a:r>
            <a:r>
              <a:rPr lang="en-US" altLang="en-US" sz="1950" dirty="0">
                <a:solidFill>
                  <a:schemeClr val="accent5">
                    <a:lumMod val="75000"/>
                  </a:schemeClr>
                </a:solidFill>
                <a:latin typeface="Arial" panose="020B0604020202020204" pitchFamily="34" charset="0"/>
              </a:rPr>
              <a:t> Box plots showed some high-income outliers. These were retained, as they represent legitimate high-earning customers.</a:t>
            </a:r>
          </a:p>
          <a:p>
            <a:pPr lvl="0" eaLnBrk="0" fontAlgn="base" hangingPunct="0">
              <a:spcBef>
                <a:spcPct val="0"/>
              </a:spcBef>
              <a:spcAft>
                <a:spcPct val="0"/>
              </a:spcAft>
              <a:buFontTx/>
              <a:buChar char="•"/>
            </a:pPr>
            <a:r>
              <a:rPr lang="en-US" altLang="en-US" sz="1950" b="1" dirty="0">
                <a:solidFill>
                  <a:schemeClr val="accent5">
                    <a:lumMod val="75000"/>
                  </a:schemeClr>
                </a:solidFill>
                <a:latin typeface="Arial" panose="020B0604020202020204" pitchFamily="34" charset="0"/>
              </a:rPr>
              <a:t>Inconsistency Check:</a:t>
            </a:r>
            <a:r>
              <a:rPr lang="en-US" altLang="en-US" sz="1950" dirty="0">
                <a:solidFill>
                  <a:schemeClr val="accent5">
                    <a:lumMod val="75000"/>
                  </a:schemeClr>
                </a:solidFill>
                <a:latin typeface="Arial" panose="020B0604020202020204" pitchFamily="34" charset="0"/>
              </a:rPr>
              <a:t> Verified the Gender column for errors. It was consistent, containing only “Male” and “Female.”</a:t>
            </a:r>
          </a:p>
          <a:p>
            <a:pPr lvl="0" eaLnBrk="0" fontAlgn="base" hangingPunct="0">
              <a:spcBef>
                <a:spcPct val="0"/>
              </a:spcBef>
              <a:spcAft>
                <a:spcPct val="0"/>
              </a:spcAft>
              <a:buFontTx/>
              <a:buChar char="•"/>
            </a:pPr>
            <a:r>
              <a:rPr lang="en-US" altLang="en-US" sz="1950" b="1" dirty="0">
                <a:solidFill>
                  <a:schemeClr val="accent5">
                    <a:lumMod val="75000"/>
                  </a:schemeClr>
                </a:solidFill>
                <a:latin typeface="Arial" panose="020B0604020202020204" pitchFamily="34" charset="0"/>
              </a:rPr>
              <a:t>Feature Engineering:</a:t>
            </a:r>
            <a:r>
              <a:rPr lang="en-US" altLang="en-US" sz="1950" dirty="0">
                <a:solidFill>
                  <a:schemeClr val="accent5">
                    <a:lumMod val="75000"/>
                  </a:schemeClr>
                </a:solidFill>
                <a:latin typeface="Arial" panose="020B0604020202020204" pitchFamily="34" charset="0"/>
              </a:rPr>
              <a:t> Created new features – </a:t>
            </a:r>
            <a:r>
              <a:rPr lang="en-US" altLang="en-US" sz="1950" i="1" dirty="0">
                <a:solidFill>
                  <a:schemeClr val="accent5">
                    <a:lumMod val="75000"/>
                  </a:schemeClr>
                </a:solidFill>
                <a:latin typeface="Arial" panose="020B0604020202020204" pitchFamily="34" charset="0"/>
              </a:rPr>
              <a:t>Visit Frequency</a:t>
            </a:r>
            <a:r>
              <a:rPr lang="en-US" altLang="en-US" sz="1950" dirty="0">
                <a:solidFill>
                  <a:schemeClr val="accent5">
                    <a:lumMod val="75000"/>
                  </a:schemeClr>
                </a:solidFill>
                <a:latin typeface="Arial" panose="020B0604020202020204" pitchFamily="34" charset="0"/>
              </a:rPr>
              <a:t> (monthly visits linked to Spending Score) and </a:t>
            </a:r>
            <a:r>
              <a:rPr lang="en-US" altLang="en-US" sz="1950" i="1" dirty="0">
                <a:solidFill>
                  <a:schemeClr val="accent5">
                    <a:lumMod val="75000"/>
                  </a:schemeClr>
                </a:solidFill>
                <a:latin typeface="Arial" panose="020B0604020202020204" pitchFamily="34" charset="0"/>
              </a:rPr>
              <a:t>Age Groups</a:t>
            </a:r>
            <a:r>
              <a:rPr lang="en-US" altLang="en-US" sz="1950" dirty="0">
                <a:solidFill>
                  <a:schemeClr val="accent5">
                    <a:lumMod val="75000"/>
                  </a:schemeClr>
                </a:solidFill>
                <a:latin typeface="Arial" panose="020B0604020202020204" pitchFamily="34" charset="0"/>
              </a:rPr>
              <a:t> (e.g., 18–25, 26–40).</a:t>
            </a:r>
          </a:p>
          <a:p>
            <a:pPr lvl="0" eaLnBrk="0" fontAlgn="base" hangingPunct="0">
              <a:spcBef>
                <a:spcPct val="0"/>
              </a:spcBef>
              <a:spcAft>
                <a:spcPct val="0"/>
              </a:spcAft>
              <a:buFontTx/>
              <a:buChar char="•"/>
            </a:pPr>
            <a:r>
              <a:rPr lang="en-US" altLang="en-US" sz="1950" b="1" dirty="0">
                <a:solidFill>
                  <a:schemeClr val="accent5">
                    <a:lumMod val="75000"/>
                  </a:schemeClr>
                </a:solidFill>
                <a:latin typeface="Arial" panose="020B0604020202020204" pitchFamily="34" charset="0"/>
              </a:rPr>
              <a:t>Feature Scaling:</a:t>
            </a:r>
            <a:r>
              <a:rPr lang="en-US" altLang="en-US" sz="1950" dirty="0">
                <a:solidFill>
                  <a:schemeClr val="accent5">
                    <a:lumMod val="75000"/>
                  </a:schemeClr>
                </a:solidFill>
                <a:latin typeface="Arial" panose="020B0604020202020204" pitchFamily="34" charset="0"/>
              </a:rPr>
              <a:t> Standardized Annual Income, Spending Score, and Visit Frequency using Z-score to prevent scale bias in clustering</a:t>
            </a:r>
            <a:r>
              <a:rPr lang="en-US" altLang="en-US" sz="1950" dirty="0" smtClean="0">
                <a:solidFill>
                  <a:schemeClr val="accent5">
                    <a:lumMod val="75000"/>
                  </a:schemeClr>
                </a:solidFill>
                <a:latin typeface="Arial" panose="020B0604020202020204" pitchFamily="34" charset="0"/>
              </a:rPr>
              <a:t>.</a:t>
            </a:r>
          </a:p>
          <a:p>
            <a:pPr lvl="0" algn="ctr" eaLnBrk="0" fontAlgn="base" hangingPunct="0">
              <a:spcBef>
                <a:spcPct val="0"/>
              </a:spcBef>
              <a:spcAft>
                <a:spcPct val="0"/>
              </a:spcAft>
            </a:pPr>
            <a:r>
              <a:rPr lang="en-IN" sz="2400" dirty="0" smtClean="0">
                <a:solidFill>
                  <a:schemeClr val="accent5">
                    <a:lumMod val="75000"/>
                  </a:schemeClr>
                </a:solidFill>
              </a:rPr>
              <a:t> </a:t>
            </a:r>
            <a:r>
              <a:rPr lang="en-IN" sz="2400" b="1" dirty="0">
                <a:solidFill>
                  <a:schemeClr val="accent5">
                    <a:lumMod val="75000"/>
                  </a:schemeClr>
                </a:solidFill>
              </a:rPr>
              <a:t>z </a:t>
            </a:r>
            <a:r>
              <a:rPr lang="en-IN" sz="2400" b="1" dirty="0" smtClean="0">
                <a:solidFill>
                  <a:schemeClr val="accent5">
                    <a:lumMod val="75000"/>
                  </a:schemeClr>
                </a:solidFill>
              </a:rPr>
              <a:t>= (x</a:t>
            </a:r>
            <a:r>
              <a:rPr lang="en-IN" sz="2400" b="1" dirty="0">
                <a:solidFill>
                  <a:schemeClr val="accent5">
                    <a:lumMod val="75000"/>
                  </a:schemeClr>
                </a:solidFill>
              </a:rPr>
              <a:t>−</a:t>
            </a:r>
            <a:r>
              <a:rPr lang="en-IN" sz="2400" b="1" dirty="0" smtClean="0">
                <a:solidFill>
                  <a:schemeClr val="accent5">
                    <a:lumMod val="75000"/>
                  </a:schemeClr>
                </a:solidFill>
              </a:rPr>
              <a:t>µ)/ </a:t>
            </a:r>
            <a:r>
              <a:rPr lang="el-GR" sz="2400" b="1" dirty="0">
                <a:solidFill>
                  <a:schemeClr val="accent5">
                    <a:lumMod val="75000"/>
                  </a:schemeClr>
                </a:solidFill>
              </a:rPr>
              <a:t>σ</a:t>
            </a:r>
            <a:endParaRPr lang="en-US" altLang="en-US" sz="2400" b="1" dirty="0">
              <a:solidFill>
                <a:schemeClr val="accent5">
                  <a:lumMod val="75000"/>
                </a:schemeClr>
              </a:solidFill>
              <a:latin typeface="Arial" panose="020B0604020202020204" pitchFamily="34" charset="0"/>
            </a:endParaRPr>
          </a:p>
          <a:p>
            <a:endParaRPr lang="en-IN" dirty="0"/>
          </a:p>
        </p:txBody>
      </p:sp>
    </p:spTree>
    <p:extLst>
      <p:ext uri="{BB962C8B-B14F-4D97-AF65-F5344CB8AC3E}">
        <p14:creationId xmlns:p14="http://schemas.microsoft.com/office/powerpoint/2010/main" val="37973065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2"/>
          <a:stretch>
            <a:fillRect/>
          </a:stretch>
        </p:blipFill>
        <p:spPr>
          <a:xfrm>
            <a:off x="2008414" y="0"/>
            <a:ext cx="10183586" cy="6858000"/>
          </a:xfrm>
          <a:prstGeom prst="rect">
            <a:avLst/>
          </a:prstGeom>
        </p:spPr>
      </p:pic>
      <p:sp>
        <p:nvSpPr>
          <p:cNvPr id="5" name="Rectangle 4"/>
          <p:cNvSpPr/>
          <p:nvPr/>
        </p:nvSpPr>
        <p:spPr>
          <a:xfrm>
            <a:off x="0" y="0"/>
            <a:ext cx="2008414" cy="6858000"/>
          </a:xfrm>
          <a:prstGeom prst="rect">
            <a:avLst/>
          </a:prstGeom>
          <a:solidFill>
            <a:srgbClr val="FFF9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Freeform 41"/>
          <p:cNvSpPr/>
          <p:nvPr/>
        </p:nvSpPr>
        <p:spPr>
          <a:xfrm>
            <a:off x="3" y="2"/>
            <a:ext cx="12191998" cy="6857999"/>
          </a:xfrm>
          <a:custGeom>
            <a:avLst/>
            <a:gdLst>
              <a:gd name="connsiteX0" fmla="*/ 6149338 w 12191998"/>
              <a:gd name="connsiteY0" fmla="*/ 3594735 h 6857999"/>
              <a:gd name="connsiteX1" fmla="*/ 5562598 w 12191998"/>
              <a:gd name="connsiteY1" fmla="*/ 4768214 h 6857999"/>
              <a:gd name="connsiteX2" fmla="*/ 6149338 w 12191998"/>
              <a:gd name="connsiteY2" fmla="*/ 5941693 h 6857999"/>
              <a:gd name="connsiteX3" fmla="*/ 7749538 w 12191998"/>
              <a:gd name="connsiteY3" fmla="*/ 5941693 h 6857999"/>
              <a:gd name="connsiteX4" fmla="*/ 8336278 w 12191998"/>
              <a:gd name="connsiteY4" fmla="*/ 4768214 h 6857999"/>
              <a:gd name="connsiteX5" fmla="*/ 7749538 w 12191998"/>
              <a:gd name="connsiteY5" fmla="*/ 3594735 h 6857999"/>
              <a:gd name="connsiteX6" fmla="*/ 8387984 w 12191998"/>
              <a:gd name="connsiteY6" fmla="*/ 2411730 h 6857999"/>
              <a:gd name="connsiteX7" fmla="*/ 7801244 w 12191998"/>
              <a:gd name="connsiteY7" fmla="*/ 3585209 h 6857999"/>
              <a:gd name="connsiteX8" fmla="*/ 8387984 w 12191998"/>
              <a:gd name="connsiteY8" fmla="*/ 4758688 h 6857999"/>
              <a:gd name="connsiteX9" fmla="*/ 9988184 w 12191998"/>
              <a:gd name="connsiteY9" fmla="*/ 4758688 h 6857999"/>
              <a:gd name="connsiteX10" fmla="*/ 10574924 w 12191998"/>
              <a:gd name="connsiteY10" fmla="*/ 3585209 h 6857999"/>
              <a:gd name="connsiteX11" fmla="*/ 9988184 w 12191998"/>
              <a:gd name="connsiteY11" fmla="*/ 2411730 h 6857999"/>
              <a:gd name="connsiteX12" fmla="*/ 6081315 w 12191998"/>
              <a:gd name="connsiteY12" fmla="*/ 1125070 h 6857999"/>
              <a:gd name="connsiteX13" fmla="*/ 5493559 w 12191998"/>
              <a:gd name="connsiteY13" fmla="*/ 2300581 h 6857999"/>
              <a:gd name="connsiteX14" fmla="*/ 6081315 w 12191998"/>
              <a:gd name="connsiteY14" fmla="*/ 3476091 h 6857999"/>
              <a:gd name="connsiteX15" fmla="*/ 7700620 w 12191998"/>
              <a:gd name="connsiteY15" fmla="*/ 3476091 h 6857999"/>
              <a:gd name="connsiteX16" fmla="*/ 8288376 w 12191998"/>
              <a:gd name="connsiteY16" fmla="*/ 2300581 h 6857999"/>
              <a:gd name="connsiteX17" fmla="*/ 7700620 w 12191998"/>
              <a:gd name="connsiteY17" fmla="*/ 1125070 h 6857999"/>
              <a:gd name="connsiteX18" fmla="*/ 0 w 12191998"/>
              <a:gd name="connsiteY18" fmla="*/ 0 h 6857999"/>
              <a:gd name="connsiteX19" fmla="*/ 8357776 w 12191998"/>
              <a:gd name="connsiteY19" fmla="*/ 0 h 6857999"/>
              <a:gd name="connsiteX20" fmla="*/ 7830091 w 12191998"/>
              <a:gd name="connsiteY20" fmla="*/ 1055369 h 6857999"/>
              <a:gd name="connsiteX21" fmla="*/ 8416831 w 12191998"/>
              <a:gd name="connsiteY21" fmla="*/ 2228849 h 6857999"/>
              <a:gd name="connsiteX22" fmla="*/ 10017031 w 12191998"/>
              <a:gd name="connsiteY22" fmla="*/ 2228849 h 6857999"/>
              <a:gd name="connsiteX23" fmla="*/ 10603771 w 12191998"/>
              <a:gd name="connsiteY23" fmla="*/ 1055369 h 6857999"/>
              <a:gd name="connsiteX24" fmla="*/ 10076086 w 12191998"/>
              <a:gd name="connsiteY24" fmla="*/ 0 h 6857999"/>
              <a:gd name="connsiteX25" fmla="*/ 10332717 w 12191998"/>
              <a:gd name="connsiteY25" fmla="*/ 0 h 6857999"/>
              <a:gd name="connsiteX26" fmla="*/ 10828017 w 12191998"/>
              <a:gd name="connsiteY26" fmla="*/ 990599 h 6857999"/>
              <a:gd name="connsiteX27" fmla="*/ 12191998 w 12191998"/>
              <a:gd name="connsiteY27" fmla="*/ 990599 h 6857999"/>
              <a:gd name="connsiteX28" fmla="*/ 12191998 w 12191998"/>
              <a:gd name="connsiteY28" fmla="*/ 1173481 h 6857999"/>
              <a:gd name="connsiteX29" fmla="*/ 10828017 w 12191998"/>
              <a:gd name="connsiteY29" fmla="*/ 1173481 h 6857999"/>
              <a:gd name="connsiteX30" fmla="*/ 10241277 w 12191998"/>
              <a:gd name="connsiteY30" fmla="*/ 2346960 h 6857999"/>
              <a:gd name="connsiteX31" fmla="*/ 10828017 w 12191998"/>
              <a:gd name="connsiteY31" fmla="*/ 3520438 h 6857999"/>
              <a:gd name="connsiteX32" fmla="*/ 12191998 w 12191998"/>
              <a:gd name="connsiteY32" fmla="*/ 3520438 h 6857999"/>
              <a:gd name="connsiteX33" fmla="*/ 12191998 w 12191998"/>
              <a:gd name="connsiteY33" fmla="*/ 3703320 h 6857999"/>
              <a:gd name="connsiteX34" fmla="*/ 10828017 w 12191998"/>
              <a:gd name="connsiteY34" fmla="*/ 3703320 h 6857999"/>
              <a:gd name="connsiteX35" fmla="*/ 10241277 w 12191998"/>
              <a:gd name="connsiteY35" fmla="*/ 4876799 h 6857999"/>
              <a:gd name="connsiteX36" fmla="*/ 10828017 w 12191998"/>
              <a:gd name="connsiteY36" fmla="*/ 6050278 h 6857999"/>
              <a:gd name="connsiteX37" fmla="*/ 12191998 w 12191998"/>
              <a:gd name="connsiteY37" fmla="*/ 6050278 h 6857999"/>
              <a:gd name="connsiteX38" fmla="*/ 12191998 w 12191998"/>
              <a:gd name="connsiteY38" fmla="*/ 6179820 h 6857999"/>
              <a:gd name="connsiteX39" fmla="*/ 10828017 w 12191998"/>
              <a:gd name="connsiteY39" fmla="*/ 6179820 h 6857999"/>
              <a:gd name="connsiteX40" fmla="*/ 10488927 w 12191998"/>
              <a:gd name="connsiteY40" fmla="*/ 6857999 h 6857999"/>
              <a:gd name="connsiteX41" fmla="*/ 10174602 w 12191998"/>
              <a:gd name="connsiteY41" fmla="*/ 6857999 h 6857999"/>
              <a:gd name="connsiteX42" fmla="*/ 10546077 w 12191998"/>
              <a:gd name="connsiteY42" fmla="*/ 6115049 h 6857999"/>
              <a:gd name="connsiteX43" fmla="*/ 9959337 w 12191998"/>
              <a:gd name="connsiteY43" fmla="*/ 4941570 h 6857999"/>
              <a:gd name="connsiteX44" fmla="*/ 8359137 w 12191998"/>
              <a:gd name="connsiteY44" fmla="*/ 4941570 h 6857999"/>
              <a:gd name="connsiteX45" fmla="*/ 7772397 w 12191998"/>
              <a:gd name="connsiteY45" fmla="*/ 6115049 h 6857999"/>
              <a:gd name="connsiteX46" fmla="*/ 8143873 w 12191998"/>
              <a:gd name="connsiteY46" fmla="*/ 6857999 h 6857999"/>
              <a:gd name="connsiteX47" fmla="*/ 0 w 12191998"/>
              <a:gd name="connsiteY47"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8" h="6857999">
                <a:moveTo>
                  <a:pt x="6149338" y="3594735"/>
                </a:moveTo>
                <a:lnTo>
                  <a:pt x="5562598" y="4768214"/>
                </a:lnTo>
                <a:lnTo>
                  <a:pt x="6149338" y="5941693"/>
                </a:lnTo>
                <a:lnTo>
                  <a:pt x="7749538" y="5941693"/>
                </a:lnTo>
                <a:lnTo>
                  <a:pt x="8336278" y="4768214"/>
                </a:lnTo>
                <a:lnTo>
                  <a:pt x="7749538" y="3594735"/>
                </a:lnTo>
                <a:close/>
                <a:moveTo>
                  <a:pt x="8387984" y="2411730"/>
                </a:moveTo>
                <a:lnTo>
                  <a:pt x="7801244" y="3585209"/>
                </a:lnTo>
                <a:lnTo>
                  <a:pt x="8387984" y="4758688"/>
                </a:lnTo>
                <a:lnTo>
                  <a:pt x="9988184" y="4758688"/>
                </a:lnTo>
                <a:lnTo>
                  <a:pt x="10574924" y="3585209"/>
                </a:lnTo>
                <a:lnTo>
                  <a:pt x="9988184" y="2411730"/>
                </a:lnTo>
                <a:close/>
                <a:moveTo>
                  <a:pt x="6081315" y="1125070"/>
                </a:moveTo>
                <a:lnTo>
                  <a:pt x="5493559" y="2300581"/>
                </a:lnTo>
                <a:lnTo>
                  <a:pt x="6081315" y="3476091"/>
                </a:lnTo>
                <a:lnTo>
                  <a:pt x="7700620" y="3476091"/>
                </a:lnTo>
                <a:lnTo>
                  <a:pt x="8288376" y="2300581"/>
                </a:lnTo>
                <a:lnTo>
                  <a:pt x="7700620" y="1125070"/>
                </a:lnTo>
                <a:close/>
                <a:moveTo>
                  <a:pt x="0" y="0"/>
                </a:moveTo>
                <a:lnTo>
                  <a:pt x="8357776" y="0"/>
                </a:lnTo>
                <a:lnTo>
                  <a:pt x="7830091" y="1055369"/>
                </a:lnTo>
                <a:lnTo>
                  <a:pt x="8416831" y="2228849"/>
                </a:lnTo>
                <a:lnTo>
                  <a:pt x="10017031" y="2228849"/>
                </a:lnTo>
                <a:lnTo>
                  <a:pt x="10603771" y="1055369"/>
                </a:lnTo>
                <a:lnTo>
                  <a:pt x="10076086" y="0"/>
                </a:lnTo>
                <a:lnTo>
                  <a:pt x="10332717" y="0"/>
                </a:lnTo>
                <a:lnTo>
                  <a:pt x="10828017" y="990599"/>
                </a:lnTo>
                <a:lnTo>
                  <a:pt x="12191998" y="990599"/>
                </a:lnTo>
                <a:lnTo>
                  <a:pt x="12191998" y="1173481"/>
                </a:lnTo>
                <a:lnTo>
                  <a:pt x="10828017" y="1173481"/>
                </a:lnTo>
                <a:lnTo>
                  <a:pt x="10241277" y="2346960"/>
                </a:lnTo>
                <a:lnTo>
                  <a:pt x="10828017" y="3520438"/>
                </a:lnTo>
                <a:lnTo>
                  <a:pt x="12191998" y="3520438"/>
                </a:lnTo>
                <a:lnTo>
                  <a:pt x="12191998" y="3703320"/>
                </a:lnTo>
                <a:lnTo>
                  <a:pt x="10828017" y="3703320"/>
                </a:lnTo>
                <a:lnTo>
                  <a:pt x="10241277" y="4876799"/>
                </a:lnTo>
                <a:lnTo>
                  <a:pt x="10828017" y="6050278"/>
                </a:lnTo>
                <a:lnTo>
                  <a:pt x="12191998" y="6050278"/>
                </a:lnTo>
                <a:lnTo>
                  <a:pt x="12191998" y="6179820"/>
                </a:lnTo>
                <a:lnTo>
                  <a:pt x="10828017" y="6179820"/>
                </a:lnTo>
                <a:lnTo>
                  <a:pt x="10488927" y="6857999"/>
                </a:lnTo>
                <a:lnTo>
                  <a:pt x="10174602" y="6857999"/>
                </a:lnTo>
                <a:lnTo>
                  <a:pt x="10546077" y="6115049"/>
                </a:lnTo>
                <a:lnTo>
                  <a:pt x="9959337" y="4941570"/>
                </a:lnTo>
                <a:lnTo>
                  <a:pt x="8359137" y="4941570"/>
                </a:lnTo>
                <a:lnTo>
                  <a:pt x="7772397" y="6115049"/>
                </a:lnTo>
                <a:lnTo>
                  <a:pt x="8143873" y="6857999"/>
                </a:lnTo>
                <a:lnTo>
                  <a:pt x="0" y="6857999"/>
                </a:lnTo>
                <a:close/>
              </a:path>
            </a:pathLst>
          </a:custGeom>
          <a:solidFill>
            <a:schemeClr val="accent1">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TextBox 33"/>
          <p:cNvSpPr txBox="1"/>
          <p:nvPr/>
        </p:nvSpPr>
        <p:spPr>
          <a:xfrm>
            <a:off x="267785" y="234657"/>
            <a:ext cx="7336976" cy="1446550"/>
          </a:xfrm>
          <a:prstGeom prst="rect">
            <a:avLst/>
          </a:prstGeom>
          <a:noFill/>
        </p:spPr>
        <p:txBody>
          <a:bodyPr wrap="square" rtlCol="0">
            <a:spAutoFit/>
          </a:bodyPr>
          <a:lstStyle/>
          <a:p>
            <a:r>
              <a:rPr lang="en-IN" sz="4400" b="1" u="sng" dirty="0">
                <a:solidFill>
                  <a:schemeClr val="accent5">
                    <a:lumMod val="75000"/>
                  </a:schemeClr>
                </a:solidFill>
                <a:latin typeface="Arial Rounded MT Bold" panose="020F0704030504030204" pitchFamily="34" charset="0"/>
              </a:rPr>
              <a:t>Model Implementation and Evaluation</a:t>
            </a:r>
          </a:p>
        </p:txBody>
      </p:sp>
      <p:sp>
        <p:nvSpPr>
          <p:cNvPr id="35" name="TextBox 34"/>
          <p:cNvSpPr txBox="1"/>
          <p:nvPr/>
        </p:nvSpPr>
        <p:spPr>
          <a:xfrm>
            <a:off x="230661" y="1658753"/>
            <a:ext cx="5467664" cy="584775"/>
          </a:xfrm>
          <a:prstGeom prst="rect">
            <a:avLst/>
          </a:prstGeom>
          <a:noFill/>
        </p:spPr>
        <p:txBody>
          <a:bodyPr wrap="square" rtlCol="0">
            <a:spAutoFit/>
          </a:bodyPr>
          <a:lstStyle/>
          <a:p>
            <a:r>
              <a:rPr lang="en-IN" sz="3200" b="1" dirty="0">
                <a:solidFill>
                  <a:schemeClr val="accent5">
                    <a:lumMod val="75000"/>
                  </a:schemeClr>
                </a:solidFill>
              </a:rPr>
              <a:t>Clustering </a:t>
            </a:r>
            <a:r>
              <a:rPr lang="en-IN" sz="3200" b="1" dirty="0" smtClean="0">
                <a:solidFill>
                  <a:schemeClr val="accent5">
                    <a:lumMod val="75000"/>
                  </a:schemeClr>
                </a:solidFill>
              </a:rPr>
              <a:t>Algorithms:</a:t>
            </a:r>
            <a:endParaRPr lang="en-IN" sz="3200" b="1" dirty="0">
              <a:solidFill>
                <a:schemeClr val="accent5">
                  <a:lumMod val="75000"/>
                </a:schemeClr>
              </a:solidFill>
            </a:endParaRPr>
          </a:p>
        </p:txBody>
      </p:sp>
      <p:sp>
        <p:nvSpPr>
          <p:cNvPr id="36" name="TextBox 35"/>
          <p:cNvSpPr txBox="1"/>
          <p:nvPr/>
        </p:nvSpPr>
        <p:spPr>
          <a:xfrm>
            <a:off x="332870" y="2243529"/>
            <a:ext cx="5058137" cy="400110"/>
          </a:xfrm>
          <a:prstGeom prst="rect">
            <a:avLst/>
          </a:prstGeom>
          <a:noFill/>
        </p:spPr>
        <p:txBody>
          <a:bodyPr wrap="square" rtlCol="0">
            <a:spAutoFit/>
          </a:bodyPr>
          <a:lstStyle/>
          <a:p>
            <a:r>
              <a:rPr lang="en-IN" sz="2000" b="1" dirty="0">
                <a:solidFill>
                  <a:schemeClr val="accent5">
                    <a:lumMod val="75000"/>
                  </a:schemeClr>
                </a:solidFill>
              </a:rPr>
              <a:t>1. K-Means Clustering</a:t>
            </a:r>
          </a:p>
        </p:txBody>
      </p:sp>
      <p:sp>
        <p:nvSpPr>
          <p:cNvPr id="39" name="TextBox 38"/>
          <p:cNvSpPr txBox="1"/>
          <p:nvPr/>
        </p:nvSpPr>
        <p:spPr>
          <a:xfrm>
            <a:off x="332870" y="2643639"/>
            <a:ext cx="5263246" cy="3785652"/>
          </a:xfrm>
          <a:prstGeom prst="rect">
            <a:avLst/>
          </a:prstGeom>
          <a:noFill/>
        </p:spPr>
        <p:txBody>
          <a:bodyPr wrap="square" rtlCol="0">
            <a:spAutoFit/>
          </a:bodyPr>
          <a:lstStyle/>
          <a:p>
            <a:pPr lvl="0" eaLnBrk="0" fontAlgn="base" hangingPunct="0">
              <a:spcBef>
                <a:spcPct val="0"/>
              </a:spcBef>
              <a:spcAft>
                <a:spcPct val="0"/>
              </a:spcAft>
              <a:buFontTx/>
              <a:buChar char="•"/>
            </a:pPr>
            <a:r>
              <a:rPr lang="en-US" altLang="en-US" sz="2000" dirty="0">
                <a:solidFill>
                  <a:schemeClr val="accent5">
                    <a:lumMod val="75000"/>
                  </a:schemeClr>
                </a:solidFill>
                <a:latin typeface="Arial" panose="020B0604020202020204" pitchFamily="34" charset="0"/>
              </a:rPr>
              <a:t>An unsupervised algorithm that partitions data into </a:t>
            </a:r>
            <a:r>
              <a:rPr lang="en-US" altLang="en-US" sz="2000" i="1" dirty="0">
                <a:solidFill>
                  <a:schemeClr val="accent5">
                    <a:lumMod val="75000"/>
                  </a:schemeClr>
                </a:solidFill>
                <a:latin typeface="Arial" panose="020B0604020202020204" pitchFamily="34" charset="0"/>
              </a:rPr>
              <a:t>k</a:t>
            </a:r>
            <a:r>
              <a:rPr lang="en-US" altLang="en-US" sz="2000" dirty="0">
                <a:solidFill>
                  <a:schemeClr val="accent5">
                    <a:lumMod val="75000"/>
                  </a:schemeClr>
                </a:solidFill>
                <a:latin typeface="Arial" panose="020B0604020202020204" pitchFamily="34" charset="0"/>
              </a:rPr>
              <a:t> clusters.</a:t>
            </a:r>
          </a:p>
          <a:p>
            <a:pPr lvl="0" eaLnBrk="0" fontAlgn="base" hangingPunct="0">
              <a:spcBef>
                <a:spcPct val="0"/>
              </a:spcBef>
              <a:spcAft>
                <a:spcPct val="0"/>
              </a:spcAft>
              <a:buFontTx/>
              <a:buChar char="•"/>
            </a:pPr>
            <a:r>
              <a:rPr lang="en-US" altLang="en-US" sz="2000" dirty="0">
                <a:solidFill>
                  <a:schemeClr val="accent5">
                    <a:lumMod val="75000"/>
                  </a:schemeClr>
                </a:solidFill>
                <a:latin typeface="Arial" panose="020B0604020202020204" pitchFamily="34" charset="0"/>
              </a:rPr>
              <a:t>Each point belongs to the cluster with the nearest centroid (mean).</a:t>
            </a:r>
          </a:p>
          <a:p>
            <a:pPr lvl="0" eaLnBrk="0" fontAlgn="base" hangingPunct="0">
              <a:spcBef>
                <a:spcPct val="0"/>
              </a:spcBef>
              <a:spcAft>
                <a:spcPct val="0"/>
              </a:spcAft>
              <a:buFontTx/>
              <a:buChar char="•"/>
            </a:pPr>
            <a:r>
              <a:rPr lang="en-US" altLang="en-US" sz="2000" dirty="0">
                <a:solidFill>
                  <a:schemeClr val="accent5">
                    <a:lumMod val="75000"/>
                  </a:schemeClr>
                </a:solidFill>
                <a:latin typeface="Arial" panose="020B0604020202020204" pitchFamily="34" charset="0"/>
              </a:rPr>
              <a:t>Works iteratively: </a:t>
            </a:r>
            <a:endParaRPr lang="en-US" altLang="en-US" sz="2000" dirty="0" smtClean="0">
              <a:solidFill>
                <a:schemeClr val="accent5">
                  <a:lumMod val="75000"/>
                </a:schemeClr>
              </a:solidFill>
              <a:latin typeface="Arial" panose="020B0604020202020204" pitchFamily="34" charset="0"/>
            </a:endParaRPr>
          </a:p>
          <a:p>
            <a:pPr lvl="0" eaLnBrk="0" fontAlgn="base" hangingPunct="0">
              <a:spcBef>
                <a:spcPct val="0"/>
              </a:spcBef>
              <a:spcAft>
                <a:spcPct val="0"/>
              </a:spcAft>
            </a:pPr>
            <a:r>
              <a:rPr lang="en-US" altLang="en-US" sz="2000" dirty="0" smtClean="0">
                <a:solidFill>
                  <a:schemeClr val="accent5">
                    <a:lumMod val="75000"/>
                  </a:schemeClr>
                </a:solidFill>
                <a:latin typeface="Arial" panose="020B0604020202020204" pitchFamily="34" charset="0"/>
              </a:rPr>
              <a:t>assign </a:t>
            </a:r>
            <a:r>
              <a:rPr lang="en-US" altLang="en-US" sz="2000" dirty="0">
                <a:solidFill>
                  <a:schemeClr val="accent5">
                    <a:lumMod val="75000"/>
                  </a:schemeClr>
                </a:solidFill>
                <a:latin typeface="Arial" panose="020B0604020202020204" pitchFamily="34" charset="0"/>
              </a:rPr>
              <a:t>points → recalculate centroids → repeat until stable.</a:t>
            </a:r>
          </a:p>
          <a:p>
            <a:pPr lvl="0" eaLnBrk="0" fontAlgn="base" hangingPunct="0">
              <a:spcBef>
                <a:spcPct val="0"/>
              </a:spcBef>
              <a:spcAft>
                <a:spcPct val="0"/>
              </a:spcAft>
              <a:buFontTx/>
              <a:buChar char="•"/>
            </a:pPr>
            <a:r>
              <a:rPr lang="en-US" altLang="en-US" sz="2000" dirty="0">
                <a:solidFill>
                  <a:schemeClr val="accent5">
                    <a:lumMod val="75000"/>
                  </a:schemeClr>
                </a:solidFill>
                <a:latin typeface="Arial" panose="020B0604020202020204" pitchFamily="34" charset="0"/>
              </a:rPr>
              <a:t>Groups similar data points based on feature similarity.</a:t>
            </a:r>
          </a:p>
          <a:p>
            <a:pPr lvl="0" eaLnBrk="0" fontAlgn="base" hangingPunct="0">
              <a:spcBef>
                <a:spcPct val="0"/>
              </a:spcBef>
              <a:spcAft>
                <a:spcPct val="0"/>
              </a:spcAft>
              <a:buFontTx/>
              <a:buChar char="•"/>
            </a:pPr>
            <a:r>
              <a:rPr lang="en-US" altLang="en-US" sz="2000" dirty="0">
                <a:solidFill>
                  <a:schemeClr val="accent5">
                    <a:lumMod val="75000"/>
                  </a:schemeClr>
                </a:solidFill>
                <a:latin typeface="Arial" panose="020B0604020202020204" pitchFamily="34" charset="0"/>
              </a:rPr>
              <a:t>Widely used for customer segmentation, data exploration, and pattern discovery.</a:t>
            </a:r>
          </a:p>
          <a:p>
            <a:endParaRPr lang="en-IN" sz="2000" dirty="0">
              <a:solidFill>
                <a:schemeClr val="accent5">
                  <a:lumMod val="75000"/>
                </a:schemeClr>
              </a:solidFill>
            </a:endParaRPr>
          </a:p>
        </p:txBody>
      </p:sp>
    </p:spTree>
    <p:extLst>
      <p:ext uri="{BB962C8B-B14F-4D97-AF65-F5344CB8AC3E}">
        <p14:creationId xmlns:p14="http://schemas.microsoft.com/office/powerpoint/2010/main" val="23108207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2"/>
          <a:stretch>
            <a:fillRect/>
          </a:stretch>
        </p:blipFill>
        <p:spPr>
          <a:xfrm>
            <a:off x="0" y="0"/>
            <a:ext cx="6377355" cy="6857999"/>
          </a:xfrm>
          <a:prstGeom prst="rect">
            <a:avLst/>
          </a:prstGeom>
        </p:spPr>
      </p:pic>
      <p:pic>
        <p:nvPicPr>
          <p:cNvPr id="4" name="Picture 3"/>
          <p:cNvPicPr>
            <a:picLocks noChangeAspect="1"/>
          </p:cNvPicPr>
          <p:nvPr/>
        </p:nvPicPr>
        <p:blipFill>
          <a:blip r:embed="rId3"/>
          <a:stretch>
            <a:fillRect/>
          </a:stretch>
        </p:blipFill>
        <p:spPr>
          <a:xfrm>
            <a:off x="5791200" y="0"/>
            <a:ext cx="6400800" cy="6857999"/>
          </a:xfrm>
          <a:prstGeom prst="rect">
            <a:avLst/>
          </a:prstGeom>
        </p:spPr>
      </p:pic>
      <p:sp>
        <p:nvSpPr>
          <p:cNvPr id="22" name="Freeform 21"/>
          <p:cNvSpPr/>
          <p:nvPr/>
        </p:nvSpPr>
        <p:spPr>
          <a:xfrm>
            <a:off x="2" y="2"/>
            <a:ext cx="12191998" cy="6857998"/>
          </a:xfrm>
          <a:custGeom>
            <a:avLst/>
            <a:gdLst>
              <a:gd name="connsiteX0" fmla="*/ 9151618 w 12191998"/>
              <a:gd name="connsiteY0" fmla="*/ 4278628 h 6857998"/>
              <a:gd name="connsiteX1" fmla="*/ 8046718 w 12191998"/>
              <a:gd name="connsiteY1" fmla="*/ 5364478 h 6857998"/>
              <a:gd name="connsiteX2" fmla="*/ 9151618 w 12191998"/>
              <a:gd name="connsiteY2" fmla="*/ 6450328 h 6857998"/>
              <a:gd name="connsiteX3" fmla="*/ 10256518 w 12191998"/>
              <a:gd name="connsiteY3" fmla="*/ 5364478 h 6857998"/>
              <a:gd name="connsiteX4" fmla="*/ 9151618 w 12191998"/>
              <a:gd name="connsiteY4" fmla="*/ 4278628 h 6857998"/>
              <a:gd name="connsiteX5" fmla="*/ 7078978 w 12191998"/>
              <a:gd name="connsiteY5" fmla="*/ 3135628 h 6857998"/>
              <a:gd name="connsiteX6" fmla="*/ 5974078 w 12191998"/>
              <a:gd name="connsiteY6" fmla="*/ 4221478 h 6857998"/>
              <a:gd name="connsiteX7" fmla="*/ 7078978 w 12191998"/>
              <a:gd name="connsiteY7" fmla="*/ 5307328 h 6857998"/>
              <a:gd name="connsiteX8" fmla="*/ 8183878 w 12191998"/>
              <a:gd name="connsiteY8" fmla="*/ 4221478 h 6857998"/>
              <a:gd name="connsiteX9" fmla="*/ 7078978 w 12191998"/>
              <a:gd name="connsiteY9" fmla="*/ 3135628 h 6857998"/>
              <a:gd name="connsiteX10" fmla="*/ 9151618 w 12191998"/>
              <a:gd name="connsiteY10" fmla="*/ 1975484 h 6857998"/>
              <a:gd name="connsiteX11" fmla="*/ 8046718 w 12191998"/>
              <a:gd name="connsiteY11" fmla="*/ 3061334 h 6857998"/>
              <a:gd name="connsiteX12" fmla="*/ 9151618 w 12191998"/>
              <a:gd name="connsiteY12" fmla="*/ 4147183 h 6857998"/>
              <a:gd name="connsiteX13" fmla="*/ 10256518 w 12191998"/>
              <a:gd name="connsiteY13" fmla="*/ 3061334 h 6857998"/>
              <a:gd name="connsiteX14" fmla="*/ 9151618 w 12191998"/>
              <a:gd name="connsiteY14" fmla="*/ 1975484 h 6857998"/>
              <a:gd name="connsiteX15" fmla="*/ 0 w 12191998"/>
              <a:gd name="connsiteY15" fmla="*/ 0 h 6857998"/>
              <a:gd name="connsiteX16" fmla="*/ 8349462 w 12191998"/>
              <a:gd name="connsiteY16" fmla="*/ 0 h 6857998"/>
              <a:gd name="connsiteX17" fmla="*/ 8235418 w 12191998"/>
              <a:gd name="connsiteY17" fmla="*/ 135840 h 6857998"/>
              <a:gd name="connsiteX18" fmla="*/ 8046718 w 12191998"/>
              <a:gd name="connsiteY18" fmla="*/ 742948 h 6857998"/>
              <a:gd name="connsiteX19" fmla="*/ 9151618 w 12191998"/>
              <a:gd name="connsiteY19" fmla="*/ 1828799 h 6857998"/>
              <a:gd name="connsiteX20" fmla="*/ 10256518 w 12191998"/>
              <a:gd name="connsiteY20" fmla="*/ 742948 h 6857998"/>
              <a:gd name="connsiteX21" fmla="*/ 10067818 w 12191998"/>
              <a:gd name="connsiteY21" fmla="*/ 135840 h 6857998"/>
              <a:gd name="connsiteX22" fmla="*/ 9953774 w 12191998"/>
              <a:gd name="connsiteY22" fmla="*/ 0 h 6857998"/>
              <a:gd name="connsiteX23" fmla="*/ 10165348 w 12191998"/>
              <a:gd name="connsiteY23" fmla="*/ 0 h 6857998"/>
              <a:gd name="connsiteX24" fmla="*/ 10206187 w 12191998"/>
              <a:gd name="connsiteY24" fmla="*/ 129291 h 6857998"/>
              <a:gd name="connsiteX25" fmla="*/ 11224258 w 12191998"/>
              <a:gd name="connsiteY25" fmla="*/ 792479 h 6857998"/>
              <a:gd name="connsiteX26" fmla="*/ 12140458 w 12191998"/>
              <a:gd name="connsiteY26" fmla="*/ 313738 h 6857998"/>
              <a:gd name="connsiteX27" fmla="*/ 12191998 w 12191998"/>
              <a:gd name="connsiteY27" fmla="*/ 220421 h 6857998"/>
              <a:gd name="connsiteX28" fmla="*/ 12191998 w 12191998"/>
              <a:gd name="connsiteY28" fmla="*/ 1478838 h 6857998"/>
              <a:gd name="connsiteX29" fmla="*/ 12140458 w 12191998"/>
              <a:gd name="connsiteY29" fmla="*/ 1385520 h 6857998"/>
              <a:gd name="connsiteX30" fmla="*/ 11224258 w 12191998"/>
              <a:gd name="connsiteY30" fmla="*/ 906779 h 6857998"/>
              <a:gd name="connsiteX31" fmla="*/ 10119358 w 12191998"/>
              <a:gd name="connsiteY31" fmla="*/ 1992629 h 6857998"/>
              <a:gd name="connsiteX32" fmla="*/ 11224258 w 12191998"/>
              <a:gd name="connsiteY32" fmla="*/ 3078478 h 6857998"/>
              <a:gd name="connsiteX33" fmla="*/ 12140458 w 12191998"/>
              <a:gd name="connsiteY33" fmla="*/ 2599738 h 6857998"/>
              <a:gd name="connsiteX34" fmla="*/ 12191998 w 12191998"/>
              <a:gd name="connsiteY34" fmla="*/ 2506421 h 6857998"/>
              <a:gd name="connsiteX35" fmla="*/ 12191998 w 12191998"/>
              <a:gd name="connsiteY35" fmla="*/ 3764837 h 6857998"/>
              <a:gd name="connsiteX36" fmla="*/ 12140458 w 12191998"/>
              <a:gd name="connsiteY36" fmla="*/ 3671520 h 6857998"/>
              <a:gd name="connsiteX37" fmla="*/ 11224258 w 12191998"/>
              <a:gd name="connsiteY37" fmla="*/ 3192779 h 6857998"/>
              <a:gd name="connsiteX38" fmla="*/ 10119358 w 12191998"/>
              <a:gd name="connsiteY38" fmla="*/ 4278628 h 6857998"/>
              <a:gd name="connsiteX39" fmla="*/ 11224258 w 12191998"/>
              <a:gd name="connsiteY39" fmla="*/ 5364478 h 6857998"/>
              <a:gd name="connsiteX40" fmla="*/ 12140458 w 12191998"/>
              <a:gd name="connsiteY40" fmla="*/ 4885737 h 6857998"/>
              <a:gd name="connsiteX41" fmla="*/ 12191998 w 12191998"/>
              <a:gd name="connsiteY41" fmla="*/ 4792420 h 6857998"/>
              <a:gd name="connsiteX42" fmla="*/ 12191998 w 12191998"/>
              <a:gd name="connsiteY42" fmla="*/ 6050837 h 6857998"/>
              <a:gd name="connsiteX43" fmla="*/ 12140458 w 12191998"/>
              <a:gd name="connsiteY43" fmla="*/ 5957519 h 6857998"/>
              <a:gd name="connsiteX44" fmla="*/ 11224258 w 12191998"/>
              <a:gd name="connsiteY44" fmla="*/ 5478778 h 6857998"/>
              <a:gd name="connsiteX45" fmla="*/ 10119358 w 12191998"/>
              <a:gd name="connsiteY45" fmla="*/ 6564628 h 6857998"/>
              <a:gd name="connsiteX46" fmla="*/ 10141806 w 12191998"/>
              <a:gd name="connsiteY46" fmla="*/ 6783465 h 6857998"/>
              <a:gd name="connsiteX47" fmla="*/ 10165348 w 12191998"/>
              <a:gd name="connsiteY47" fmla="*/ 6857998 h 6857998"/>
              <a:gd name="connsiteX48" fmla="*/ 9758698 w 12191998"/>
              <a:gd name="connsiteY48" fmla="*/ 6857998 h 6857998"/>
              <a:gd name="connsiteX49" fmla="*/ 9678279 w 12191998"/>
              <a:gd name="connsiteY49" fmla="*/ 6809985 h 6857998"/>
              <a:gd name="connsiteX50" fmla="*/ 9151618 w 12191998"/>
              <a:gd name="connsiteY50" fmla="*/ 6678928 h 6857998"/>
              <a:gd name="connsiteX51" fmla="*/ 8624957 w 12191998"/>
              <a:gd name="connsiteY51" fmla="*/ 6809985 h 6857998"/>
              <a:gd name="connsiteX52" fmla="*/ 8544538 w 12191998"/>
              <a:gd name="connsiteY52" fmla="*/ 6857998 h 6857998"/>
              <a:gd name="connsiteX53" fmla="*/ 8259808 w 12191998"/>
              <a:gd name="connsiteY53" fmla="*/ 6857998 h 6857998"/>
              <a:gd name="connsiteX54" fmla="*/ 8283351 w 12191998"/>
              <a:gd name="connsiteY54" fmla="*/ 6783465 h 6857998"/>
              <a:gd name="connsiteX55" fmla="*/ 8305798 w 12191998"/>
              <a:gd name="connsiteY55" fmla="*/ 6564628 h 6857998"/>
              <a:gd name="connsiteX56" fmla="*/ 7200898 w 12191998"/>
              <a:gd name="connsiteY56" fmla="*/ 5478778 h 6857998"/>
              <a:gd name="connsiteX57" fmla="*/ 6095998 w 12191998"/>
              <a:gd name="connsiteY57" fmla="*/ 6564628 h 6857998"/>
              <a:gd name="connsiteX58" fmla="*/ 6118446 w 12191998"/>
              <a:gd name="connsiteY58" fmla="*/ 6783465 h 6857998"/>
              <a:gd name="connsiteX59" fmla="*/ 6141988 w 12191998"/>
              <a:gd name="connsiteY59" fmla="*/ 6857998 h 6857998"/>
              <a:gd name="connsiteX60" fmla="*/ 0 w 12191998"/>
              <a:gd name="connsiteY60"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2191998" h="6857998">
                <a:moveTo>
                  <a:pt x="9151618" y="4278628"/>
                </a:moveTo>
                <a:cubicBezTo>
                  <a:pt x="8541399" y="4278628"/>
                  <a:pt x="8046718" y="4764780"/>
                  <a:pt x="8046718" y="5364478"/>
                </a:cubicBezTo>
                <a:cubicBezTo>
                  <a:pt x="8046718" y="5964176"/>
                  <a:pt x="8541399" y="6450328"/>
                  <a:pt x="9151618" y="6450328"/>
                </a:cubicBezTo>
                <a:cubicBezTo>
                  <a:pt x="9761837" y="6450328"/>
                  <a:pt x="10256518" y="5964176"/>
                  <a:pt x="10256518" y="5364478"/>
                </a:cubicBezTo>
                <a:cubicBezTo>
                  <a:pt x="10256518" y="4764780"/>
                  <a:pt x="9761837" y="4278628"/>
                  <a:pt x="9151618" y="4278628"/>
                </a:cubicBezTo>
                <a:close/>
                <a:moveTo>
                  <a:pt x="7078978" y="3135628"/>
                </a:moveTo>
                <a:cubicBezTo>
                  <a:pt x="6468759" y="3135628"/>
                  <a:pt x="5974078" y="3621780"/>
                  <a:pt x="5974078" y="4221478"/>
                </a:cubicBezTo>
                <a:cubicBezTo>
                  <a:pt x="5974078" y="4821176"/>
                  <a:pt x="6468759" y="5307328"/>
                  <a:pt x="7078978" y="5307328"/>
                </a:cubicBezTo>
                <a:cubicBezTo>
                  <a:pt x="7689197" y="5307328"/>
                  <a:pt x="8183878" y="4821176"/>
                  <a:pt x="8183878" y="4221478"/>
                </a:cubicBezTo>
                <a:cubicBezTo>
                  <a:pt x="8183878" y="3621780"/>
                  <a:pt x="7689197" y="3135628"/>
                  <a:pt x="7078978" y="3135628"/>
                </a:cubicBezTo>
                <a:close/>
                <a:moveTo>
                  <a:pt x="9151618" y="1975484"/>
                </a:moveTo>
                <a:cubicBezTo>
                  <a:pt x="8541399" y="1975484"/>
                  <a:pt x="8046718" y="2461636"/>
                  <a:pt x="8046718" y="3061334"/>
                </a:cubicBezTo>
                <a:cubicBezTo>
                  <a:pt x="8046718" y="3661031"/>
                  <a:pt x="8541399" y="4147183"/>
                  <a:pt x="9151618" y="4147183"/>
                </a:cubicBezTo>
                <a:cubicBezTo>
                  <a:pt x="9761837" y="4147183"/>
                  <a:pt x="10256518" y="3661031"/>
                  <a:pt x="10256518" y="3061334"/>
                </a:cubicBezTo>
                <a:cubicBezTo>
                  <a:pt x="10256518" y="2461636"/>
                  <a:pt x="9761837" y="1975484"/>
                  <a:pt x="9151618" y="1975484"/>
                </a:cubicBezTo>
                <a:close/>
                <a:moveTo>
                  <a:pt x="0" y="0"/>
                </a:moveTo>
                <a:lnTo>
                  <a:pt x="8349462" y="0"/>
                </a:lnTo>
                <a:lnTo>
                  <a:pt x="8235418" y="135840"/>
                </a:lnTo>
                <a:cubicBezTo>
                  <a:pt x="8116283" y="309142"/>
                  <a:pt x="8046718" y="518062"/>
                  <a:pt x="8046718" y="742948"/>
                </a:cubicBezTo>
                <a:cubicBezTo>
                  <a:pt x="8046718" y="1342647"/>
                  <a:pt x="8541399" y="1828799"/>
                  <a:pt x="9151618" y="1828799"/>
                </a:cubicBezTo>
                <a:cubicBezTo>
                  <a:pt x="9761837" y="1828799"/>
                  <a:pt x="10256518" y="1342647"/>
                  <a:pt x="10256518" y="742948"/>
                </a:cubicBezTo>
                <a:cubicBezTo>
                  <a:pt x="10256518" y="518062"/>
                  <a:pt x="10186953" y="309142"/>
                  <a:pt x="10067818" y="135840"/>
                </a:cubicBezTo>
                <a:lnTo>
                  <a:pt x="9953774" y="0"/>
                </a:lnTo>
                <a:lnTo>
                  <a:pt x="10165348" y="0"/>
                </a:lnTo>
                <a:lnTo>
                  <a:pt x="10206187" y="129291"/>
                </a:lnTo>
                <a:cubicBezTo>
                  <a:pt x="10373920" y="519019"/>
                  <a:pt x="10766594" y="792479"/>
                  <a:pt x="11224258" y="792479"/>
                </a:cubicBezTo>
                <a:cubicBezTo>
                  <a:pt x="11605645" y="792479"/>
                  <a:pt x="11941900" y="602576"/>
                  <a:pt x="12140458" y="313738"/>
                </a:cubicBezTo>
                <a:lnTo>
                  <a:pt x="12191998" y="220421"/>
                </a:lnTo>
                <a:lnTo>
                  <a:pt x="12191998" y="1478838"/>
                </a:lnTo>
                <a:lnTo>
                  <a:pt x="12140458" y="1385520"/>
                </a:lnTo>
                <a:cubicBezTo>
                  <a:pt x="11941900" y="1096682"/>
                  <a:pt x="11605645" y="906779"/>
                  <a:pt x="11224258" y="906779"/>
                </a:cubicBezTo>
                <a:cubicBezTo>
                  <a:pt x="10614039" y="906779"/>
                  <a:pt x="10119358" y="1392931"/>
                  <a:pt x="10119358" y="1992629"/>
                </a:cubicBezTo>
                <a:cubicBezTo>
                  <a:pt x="10119358" y="2592327"/>
                  <a:pt x="10614039" y="3078478"/>
                  <a:pt x="11224258" y="3078478"/>
                </a:cubicBezTo>
                <a:cubicBezTo>
                  <a:pt x="11605645" y="3078478"/>
                  <a:pt x="11941900" y="2888575"/>
                  <a:pt x="12140458" y="2599738"/>
                </a:cubicBezTo>
                <a:lnTo>
                  <a:pt x="12191998" y="2506421"/>
                </a:lnTo>
                <a:lnTo>
                  <a:pt x="12191998" y="3764837"/>
                </a:lnTo>
                <a:lnTo>
                  <a:pt x="12140458" y="3671520"/>
                </a:lnTo>
                <a:cubicBezTo>
                  <a:pt x="11941900" y="3382682"/>
                  <a:pt x="11605645" y="3192779"/>
                  <a:pt x="11224258" y="3192779"/>
                </a:cubicBezTo>
                <a:cubicBezTo>
                  <a:pt x="10614039" y="3192779"/>
                  <a:pt x="10119358" y="3678931"/>
                  <a:pt x="10119358" y="4278628"/>
                </a:cubicBezTo>
                <a:cubicBezTo>
                  <a:pt x="10119358" y="4878326"/>
                  <a:pt x="10614039" y="5364478"/>
                  <a:pt x="11224258" y="5364478"/>
                </a:cubicBezTo>
                <a:cubicBezTo>
                  <a:pt x="11605645" y="5364478"/>
                  <a:pt x="11941900" y="5174575"/>
                  <a:pt x="12140458" y="4885737"/>
                </a:cubicBezTo>
                <a:lnTo>
                  <a:pt x="12191998" y="4792420"/>
                </a:lnTo>
                <a:lnTo>
                  <a:pt x="12191998" y="6050837"/>
                </a:lnTo>
                <a:lnTo>
                  <a:pt x="12140458" y="5957519"/>
                </a:lnTo>
                <a:cubicBezTo>
                  <a:pt x="11941900" y="5668681"/>
                  <a:pt x="11605645" y="5478778"/>
                  <a:pt x="11224258" y="5478778"/>
                </a:cubicBezTo>
                <a:cubicBezTo>
                  <a:pt x="10614039" y="5478778"/>
                  <a:pt x="10119358" y="5964930"/>
                  <a:pt x="10119358" y="6564628"/>
                </a:cubicBezTo>
                <a:cubicBezTo>
                  <a:pt x="10119358" y="6639591"/>
                  <a:pt x="10127087" y="6712779"/>
                  <a:pt x="10141806" y="6783465"/>
                </a:cubicBezTo>
                <a:lnTo>
                  <a:pt x="10165348" y="6857998"/>
                </a:lnTo>
                <a:lnTo>
                  <a:pt x="9758698" y="6857998"/>
                </a:lnTo>
                <a:lnTo>
                  <a:pt x="9678279" y="6809985"/>
                </a:lnTo>
                <a:cubicBezTo>
                  <a:pt x="9521722" y="6726404"/>
                  <a:pt x="9342311" y="6678928"/>
                  <a:pt x="9151618" y="6678928"/>
                </a:cubicBezTo>
                <a:cubicBezTo>
                  <a:pt x="8960925" y="6678928"/>
                  <a:pt x="8781514" y="6726404"/>
                  <a:pt x="8624957" y="6809985"/>
                </a:cubicBezTo>
                <a:lnTo>
                  <a:pt x="8544538" y="6857998"/>
                </a:lnTo>
                <a:lnTo>
                  <a:pt x="8259808" y="6857998"/>
                </a:lnTo>
                <a:lnTo>
                  <a:pt x="8283351" y="6783465"/>
                </a:lnTo>
                <a:cubicBezTo>
                  <a:pt x="8298069" y="6712779"/>
                  <a:pt x="8305798" y="6639590"/>
                  <a:pt x="8305798" y="6564628"/>
                </a:cubicBezTo>
                <a:cubicBezTo>
                  <a:pt x="8305798" y="5964930"/>
                  <a:pt x="7811117" y="5478778"/>
                  <a:pt x="7200898" y="5478778"/>
                </a:cubicBezTo>
                <a:cubicBezTo>
                  <a:pt x="6590679" y="5478778"/>
                  <a:pt x="6095998" y="5964930"/>
                  <a:pt x="6095998" y="6564628"/>
                </a:cubicBezTo>
                <a:cubicBezTo>
                  <a:pt x="6095998" y="6639590"/>
                  <a:pt x="6103728" y="6712779"/>
                  <a:pt x="6118446" y="6783465"/>
                </a:cubicBezTo>
                <a:lnTo>
                  <a:pt x="6141988" y="6857998"/>
                </a:lnTo>
                <a:lnTo>
                  <a:pt x="0" y="6857998"/>
                </a:lnTo>
                <a:close/>
              </a:path>
            </a:pathLst>
          </a:custGeom>
          <a:solidFill>
            <a:schemeClr val="accent1">
              <a:lumMod val="20000"/>
              <a:lumOff val="80000"/>
              <a:alpha val="6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p:cNvSpPr txBox="1"/>
          <p:nvPr/>
        </p:nvSpPr>
        <p:spPr>
          <a:xfrm>
            <a:off x="0" y="365799"/>
            <a:ext cx="8336280" cy="707886"/>
          </a:xfrm>
          <a:prstGeom prst="rect">
            <a:avLst/>
          </a:prstGeom>
          <a:noFill/>
        </p:spPr>
        <p:txBody>
          <a:bodyPr wrap="square" rtlCol="0">
            <a:spAutoFit/>
          </a:bodyPr>
          <a:lstStyle/>
          <a:p>
            <a:r>
              <a:rPr lang="en-IN" sz="3600" b="1" dirty="0">
                <a:solidFill>
                  <a:schemeClr val="accent1">
                    <a:lumMod val="75000"/>
                  </a:schemeClr>
                </a:solidFill>
              </a:rPr>
              <a:t>Agglomerative Hiera</a:t>
            </a:r>
            <a:r>
              <a:rPr lang="en-IN" sz="4000" b="1" dirty="0">
                <a:solidFill>
                  <a:schemeClr val="accent1">
                    <a:lumMod val="75000"/>
                  </a:schemeClr>
                </a:solidFill>
              </a:rPr>
              <a:t>rch</a:t>
            </a:r>
            <a:r>
              <a:rPr lang="en-IN" sz="3600" b="1" dirty="0">
                <a:solidFill>
                  <a:schemeClr val="accent1">
                    <a:lumMod val="75000"/>
                  </a:schemeClr>
                </a:solidFill>
              </a:rPr>
              <a:t>ical Clustering</a:t>
            </a:r>
          </a:p>
        </p:txBody>
      </p:sp>
      <p:sp>
        <p:nvSpPr>
          <p:cNvPr id="25" name="TextBox 24"/>
          <p:cNvSpPr txBox="1"/>
          <p:nvPr/>
        </p:nvSpPr>
        <p:spPr>
          <a:xfrm>
            <a:off x="0" y="1073685"/>
            <a:ext cx="9326880" cy="2031325"/>
          </a:xfrm>
          <a:prstGeom prst="rect">
            <a:avLst/>
          </a:prstGeom>
          <a:noFill/>
        </p:spPr>
        <p:txBody>
          <a:bodyPr wrap="square" rtlCol="0">
            <a:spAutoFit/>
          </a:bodyPr>
          <a:lstStyle/>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A bottom-up clustering method starting with each point as its own cluster.</a:t>
            </a:r>
          </a:p>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Iteratively merges the two closest clusters based on distance.</a:t>
            </a:r>
          </a:p>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Process continues until all points form one large cluster.</a:t>
            </a:r>
          </a:p>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Results are visualized using a </a:t>
            </a:r>
            <a:r>
              <a:rPr lang="en-US" altLang="en-US" dirty="0" err="1">
                <a:solidFill>
                  <a:schemeClr val="accent1">
                    <a:lumMod val="75000"/>
                  </a:schemeClr>
                </a:solidFill>
                <a:latin typeface="Arial" panose="020B0604020202020204" pitchFamily="34" charset="0"/>
              </a:rPr>
              <a:t>dendrogram</a:t>
            </a:r>
            <a:r>
              <a:rPr lang="en-US" altLang="en-US" dirty="0">
                <a:solidFill>
                  <a:schemeClr val="accent1">
                    <a:lumMod val="75000"/>
                  </a:schemeClr>
                </a:solidFill>
                <a:latin typeface="Arial" panose="020B0604020202020204" pitchFamily="34" charset="0"/>
              </a:rPr>
              <a:t>.</a:t>
            </a:r>
          </a:p>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Useful for understanding cluster hierarchy and structure.</a:t>
            </a:r>
          </a:p>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Does not require predefining the number of clusters</a:t>
            </a:r>
            <a:r>
              <a:rPr lang="en-US" altLang="en-US" dirty="0">
                <a:latin typeface="Arial" panose="020B0604020202020204" pitchFamily="34" charset="0"/>
              </a:rPr>
              <a:t>.</a:t>
            </a:r>
          </a:p>
          <a:p>
            <a:endParaRPr lang="en-IN" dirty="0"/>
          </a:p>
        </p:txBody>
      </p:sp>
      <p:sp>
        <p:nvSpPr>
          <p:cNvPr id="27" name="TextBox 26"/>
          <p:cNvSpPr txBox="1"/>
          <p:nvPr/>
        </p:nvSpPr>
        <p:spPr>
          <a:xfrm>
            <a:off x="53340" y="3016466"/>
            <a:ext cx="5791200" cy="646331"/>
          </a:xfrm>
          <a:prstGeom prst="rect">
            <a:avLst/>
          </a:prstGeom>
          <a:noFill/>
        </p:spPr>
        <p:txBody>
          <a:bodyPr wrap="square" rtlCol="0">
            <a:spAutoFit/>
          </a:bodyPr>
          <a:lstStyle/>
          <a:p>
            <a:r>
              <a:rPr lang="en-IN" sz="3600" b="1" dirty="0" smtClean="0">
                <a:solidFill>
                  <a:schemeClr val="accent1">
                    <a:lumMod val="75000"/>
                  </a:schemeClr>
                </a:solidFill>
              </a:rPr>
              <a:t>DBSCAN</a:t>
            </a:r>
            <a:endParaRPr lang="en-IN" sz="3600" b="1" dirty="0">
              <a:solidFill>
                <a:schemeClr val="accent1">
                  <a:lumMod val="75000"/>
                </a:schemeClr>
              </a:solidFill>
            </a:endParaRPr>
          </a:p>
        </p:txBody>
      </p:sp>
      <p:sp>
        <p:nvSpPr>
          <p:cNvPr id="28" name="TextBox 27"/>
          <p:cNvSpPr txBox="1"/>
          <p:nvPr/>
        </p:nvSpPr>
        <p:spPr>
          <a:xfrm>
            <a:off x="0" y="3645016"/>
            <a:ext cx="5897880" cy="2862322"/>
          </a:xfrm>
          <a:prstGeom prst="rect">
            <a:avLst/>
          </a:prstGeom>
          <a:noFill/>
        </p:spPr>
        <p:txBody>
          <a:bodyPr wrap="square" rtlCol="0">
            <a:spAutoFit/>
          </a:bodyPr>
          <a:lstStyle/>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An unsupervised clustering algorithm based on density.</a:t>
            </a:r>
          </a:p>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Groups together points that are closely packed within a defined distance (ε).</a:t>
            </a:r>
          </a:p>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Requires two parameters: ε (neighborhood radius) and </a:t>
            </a:r>
            <a:r>
              <a:rPr lang="en-US" altLang="en-US" dirty="0" err="1">
                <a:solidFill>
                  <a:schemeClr val="accent1">
                    <a:lumMod val="75000"/>
                  </a:schemeClr>
                </a:solidFill>
                <a:latin typeface="Arial" panose="020B0604020202020204" pitchFamily="34" charset="0"/>
              </a:rPr>
              <a:t>MinPts</a:t>
            </a:r>
            <a:r>
              <a:rPr lang="en-US" altLang="en-US" dirty="0">
                <a:solidFill>
                  <a:schemeClr val="accent1">
                    <a:lumMod val="75000"/>
                  </a:schemeClr>
                </a:solidFill>
                <a:latin typeface="Arial" panose="020B0604020202020204" pitchFamily="34" charset="0"/>
              </a:rPr>
              <a:t> (minimum points).</a:t>
            </a:r>
          </a:p>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Identifies dense clusters of arbitrary shapes.</a:t>
            </a:r>
          </a:p>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Marks low-density points as outliers (noise).</a:t>
            </a:r>
          </a:p>
          <a:p>
            <a:pPr lvl="0" eaLnBrk="0" fontAlgn="base" hangingPunct="0">
              <a:spcBef>
                <a:spcPct val="0"/>
              </a:spcBef>
              <a:spcAft>
                <a:spcPct val="0"/>
              </a:spcAft>
              <a:buFontTx/>
              <a:buChar char="•"/>
            </a:pPr>
            <a:r>
              <a:rPr lang="en-US" altLang="en-US" dirty="0">
                <a:solidFill>
                  <a:schemeClr val="accent1">
                    <a:lumMod val="75000"/>
                  </a:schemeClr>
                </a:solidFill>
                <a:latin typeface="Arial" panose="020B0604020202020204" pitchFamily="34" charset="0"/>
              </a:rPr>
              <a:t>Useful for datasets with irregular patterns and anomalies.</a:t>
            </a:r>
          </a:p>
          <a:p>
            <a:endParaRPr lang="en-IN" dirty="0"/>
          </a:p>
        </p:txBody>
      </p:sp>
    </p:spTree>
    <p:extLst>
      <p:ext uri="{BB962C8B-B14F-4D97-AF65-F5344CB8AC3E}">
        <p14:creationId xmlns:p14="http://schemas.microsoft.com/office/powerpoint/2010/main" val="3796078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1062</TotalTime>
  <Words>1173</Words>
  <Application>Microsoft Office PowerPoint</Application>
  <PresentationFormat>Widescreen</PresentationFormat>
  <Paragraphs>186</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Arial Rounded MT Bold</vt:lpstr>
      <vt:lpstr>Calibri</vt:lpstr>
      <vt:lpstr>Calibri Light</vt:lpstr>
      <vt:lpstr>Cambira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swastikbhanot@gmail.com</dc:creator>
  <cp:lastModifiedBy>swastikbhanot@gmail.com</cp:lastModifiedBy>
  <cp:revision>48</cp:revision>
  <dcterms:created xsi:type="dcterms:W3CDTF">2025-09-13T10:51:58Z</dcterms:created>
  <dcterms:modified xsi:type="dcterms:W3CDTF">2025-09-14T19:49:24Z</dcterms:modified>
</cp:coreProperties>
</file>

<file path=docProps/thumbnail.jpeg>
</file>